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9" r:id="rId2"/>
  </p:sldMasterIdLst>
  <p:notesMasterIdLst>
    <p:notesMasterId r:id="rId132"/>
  </p:notesMasterIdLst>
  <p:handoutMasterIdLst>
    <p:handoutMasterId r:id="rId133"/>
  </p:handoutMasterIdLst>
  <p:sldIdLst>
    <p:sldId id="256" r:id="rId3"/>
    <p:sldId id="1064" r:id="rId4"/>
    <p:sldId id="1065" r:id="rId5"/>
    <p:sldId id="1066" r:id="rId6"/>
    <p:sldId id="1261" r:id="rId7"/>
    <p:sldId id="1067" r:id="rId8"/>
    <p:sldId id="1068" r:id="rId9"/>
    <p:sldId id="1069" r:id="rId10"/>
    <p:sldId id="1254" r:id="rId11"/>
    <p:sldId id="1070" r:id="rId12"/>
    <p:sldId id="1071" r:id="rId13"/>
    <p:sldId id="1072" r:id="rId14"/>
    <p:sldId id="1073" r:id="rId15"/>
    <p:sldId id="1074" r:id="rId16"/>
    <p:sldId id="1075" r:id="rId17"/>
    <p:sldId id="1084" r:id="rId18"/>
    <p:sldId id="1079" r:id="rId19"/>
    <p:sldId id="1080" r:id="rId20"/>
    <p:sldId id="1081" r:id="rId21"/>
    <p:sldId id="1082" r:id="rId22"/>
    <p:sldId id="1083" r:id="rId23"/>
    <p:sldId id="1085" r:id="rId24"/>
    <p:sldId id="1086" r:id="rId25"/>
    <p:sldId id="1087" r:id="rId26"/>
    <p:sldId id="1088" r:id="rId27"/>
    <p:sldId id="1251" r:id="rId28"/>
    <p:sldId id="1089" r:id="rId29"/>
    <p:sldId id="1090" r:id="rId30"/>
    <p:sldId id="1093" r:id="rId31"/>
    <p:sldId id="1094" r:id="rId32"/>
    <p:sldId id="1095" r:id="rId33"/>
    <p:sldId id="1096" r:id="rId34"/>
    <p:sldId id="1097" r:id="rId35"/>
    <p:sldId id="1098" r:id="rId36"/>
    <p:sldId id="1099" r:id="rId37"/>
    <p:sldId id="1117" r:id="rId38"/>
    <p:sldId id="1100" r:id="rId39"/>
    <p:sldId id="1101" r:id="rId40"/>
    <p:sldId id="1107" r:id="rId41"/>
    <p:sldId id="1102" r:id="rId42"/>
    <p:sldId id="1103" r:id="rId43"/>
    <p:sldId id="1104" r:id="rId44"/>
    <p:sldId id="1105" r:id="rId45"/>
    <p:sldId id="1106" r:id="rId46"/>
    <p:sldId id="1108" r:id="rId47"/>
    <p:sldId id="1109" r:id="rId48"/>
    <p:sldId id="1148" r:id="rId49"/>
    <p:sldId id="1110" r:id="rId50"/>
    <p:sldId id="1264" r:id="rId51"/>
    <p:sldId id="1111" r:id="rId52"/>
    <p:sldId id="1112" r:id="rId53"/>
    <p:sldId id="1113" r:id="rId54"/>
    <p:sldId id="1114" r:id="rId55"/>
    <p:sldId id="1115" r:id="rId56"/>
    <p:sldId id="1116" r:id="rId57"/>
    <p:sldId id="1118" r:id="rId58"/>
    <p:sldId id="1119" r:id="rId59"/>
    <p:sldId id="1266" r:id="rId60"/>
    <p:sldId id="1278" r:id="rId61"/>
    <p:sldId id="1161" r:id="rId62"/>
    <p:sldId id="1124" r:id="rId63"/>
    <p:sldId id="1265" r:id="rId64"/>
    <p:sldId id="1125" r:id="rId65"/>
    <p:sldId id="1126" r:id="rId66"/>
    <p:sldId id="1127" r:id="rId67"/>
    <p:sldId id="1134" r:id="rId68"/>
    <p:sldId id="1158" r:id="rId69"/>
    <p:sldId id="1262" r:id="rId70"/>
    <p:sldId id="1167" r:id="rId71"/>
    <p:sldId id="1259" r:id="rId72"/>
    <p:sldId id="1255" r:id="rId73"/>
    <p:sldId id="1256" r:id="rId74"/>
    <p:sldId id="1160" r:id="rId75"/>
    <p:sldId id="1165" r:id="rId76"/>
    <p:sldId id="1166" r:id="rId77"/>
    <p:sldId id="1168" r:id="rId78"/>
    <p:sldId id="1169" r:id="rId79"/>
    <p:sldId id="1170" r:id="rId80"/>
    <p:sldId id="1257" r:id="rId81"/>
    <p:sldId id="1258" r:id="rId82"/>
    <p:sldId id="1263" r:id="rId83"/>
    <p:sldId id="1171" r:id="rId84"/>
    <p:sldId id="1193" r:id="rId85"/>
    <p:sldId id="1172" r:id="rId86"/>
    <p:sldId id="1173" r:id="rId87"/>
    <p:sldId id="1174" r:id="rId88"/>
    <p:sldId id="1267" r:id="rId89"/>
    <p:sldId id="1175" r:id="rId90"/>
    <p:sldId id="1176" r:id="rId91"/>
    <p:sldId id="1177" r:id="rId92"/>
    <p:sldId id="1268" r:id="rId93"/>
    <p:sldId id="544" r:id="rId94"/>
    <p:sldId id="1272" r:id="rId95"/>
    <p:sldId id="1273" r:id="rId96"/>
    <p:sldId id="386" r:id="rId97"/>
    <p:sldId id="1274" r:id="rId98"/>
    <p:sldId id="1275" r:id="rId99"/>
    <p:sldId id="1178" r:id="rId100"/>
    <p:sldId id="1179" r:id="rId101"/>
    <p:sldId id="1180" r:id="rId102"/>
    <p:sldId id="1181" r:id="rId103"/>
    <p:sldId id="1182" r:id="rId104"/>
    <p:sldId id="1209" r:id="rId105"/>
    <p:sldId id="608" r:id="rId106"/>
    <p:sldId id="1276" r:id="rId107"/>
    <p:sldId id="611" r:id="rId108"/>
    <p:sldId id="612" r:id="rId109"/>
    <p:sldId id="1270" r:id="rId110"/>
    <p:sldId id="1183" r:id="rId111"/>
    <p:sldId id="1188" r:id="rId112"/>
    <p:sldId id="1252" r:id="rId113"/>
    <p:sldId id="1184" r:id="rId114"/>
    <p:sldId id="1185" r:id="rId115"/>
    <p:sldId id="1277" r:id="rId116"/>
    <p:sldId id="1253" r:id="rId117"/>
    <p:sldId id="1186" r:id="rId118"/>
    <p:sldId id="1187" r:id="rId119"/>
    <p:sldId id="1189" r:id="rId120"/>
    <p:sldId id="1190" r:id="rId121"/>
    <p:sldId id="1191" r:id="rId122"/>
    <p:sldId id="1192" r:id="rId123"/>
    <p:sldId id="1194" r:id="rId124"/>
    <p:sldId id="1195" r:id="rId125"/>
    <p:sldId id="1196" r:id="rId126"/>
    <p:sldId id="1197" r:id="rId127"/>
    <p:sldId id="1260" r:id="rId128"/>
    <p:sldId id="1198" r:id="rId129"/>
    <p:sldId id="1199" r:id="rId130"/>
    <p:sldId id="1200" r:id="rId131"/>
  </p:sldIdLst>
  <p:sldSz cx="9144000" cy="6858000" type="screen4x3"/>
  <p:notesSz cx="6858000" cy="9545638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Dotum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4"/>
    <a:srgbClr val="0000C4"/>
    <a:srgbClr val="000099"/>
    <a:srgbClr val="FBFF61"/>
    <a:srgbClr val="C9DFFF"/>
    <a:srgbClr val="C9E4FF"/>
    <a:srgbClr val="E1EDFF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1870" autoAdjust="0"/>
  </p:normalViewPr>
  <p:slideViewPr>
    <p:cSldViewPr>
      <p:cViewPr varScale="1">
        <p:scale>
          <a:sx n="85" d="100"/>
          <a:sy n="85" d="100"/>
        </p:scale>
        <p:origin x="740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216"/>
    </p:cViewPr>
  </p:sorterViewPr>
  <p:notesViewPr>
    <p:cSldViewPr>
      <p:cViewPr varScale="1">
        <p:scale>
          <a:sx n="40" d="100"/>
          <a:sy n="40" d="100"/>
        </p:scale>
        <p:origin x="-1482" y="-90"/>
      </p:cViewPr>
      <p:guideLst>
        <p:guide orient="horz" pos="300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37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Relationship Id="rId4" Type="http://schemas.openxmlformats.org/officeDocument/2006/relationships/image" Target="../media/image53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11" Type="http://schemas.openxmlformats.org/officeDocument/2006/relationships/image" Target="../media/image84.wmf"/><Relationship Id="rId5" Type="http://schemas.openxmlformats.org/officeDocument/2006/relationships/image" Target="../media/image7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image" Target="../media/image98.wmf"/><Relationship Id="rId7" Type="http://schemas.openxmlformats.org/officeDocument/2006/relationships/image" Target="../media/image102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Relationship Id="rId5" Type="http://schemas.openxmlformats.org/officeDocument/2006/relationships/image" Target="../media/image108.wmf"/><Relationship Id="rId4" Type="http://schemas.openxmlformats.org/officeDocument/2006/relationships/image" Target="../media/image10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image" Target="../media/image112.wmf"/><Relationship Id="rId1" Type="http://schemas.openxmlformats.org/officeDocument/2006/relationships/image" Target="../media/image111.wmf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7" Type="http://schemas.openxmlformats.org/officeDocument/2006/relationships/image" Target="../media/image138.w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6" Type="http://schemas.openxmlformats.org/officeDocument/2006/relationships/image" Target="../media/image137.wmf"/><Relationship Id="rId5" Type="http://schemas.openxmlformats.org/officeDocument/2006/relationships/image" Target="../media/image136.wmf"/><Relationship Id="rId4" Type="http://schemas.openxmlformats.org/officeDocument/2006/relationships/image" Target="../media/image1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2.wmf"/><Relationship Id="rId4" Type="http://schemas.openxmlformats.org/officeDocument/2006/relationships/image" Target="../media/image141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32.wmf"/><Relationship Id="rId4" Type="http://schemas.openxmlformats.org/officeDocument/2006/relationships/image" Target="../media/image144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wmf"/><Relationship Id="rId2" Type="http://schemas.openxmlformats.org/officeDocument/2006/relationships/image" Target="../media/image151.wmf"/><Relationship Id="rId1" Type="http://schemas.openxmlformats.org/officeDocument/2006/relationships/image" Target="../media/image150.wmf"/><Relationship Id="rId4" Type="http://schemas.openxmlformats.org/officeDocument/2006/relationships/image" Target="../media/image153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4" Type="http://schemas.openxmlformats.org/officeDocument/2006/relationships/image" Target="../media/image157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4" Type="http://schemas.openxmlformats.org/officeDocument/2006/relationships/image" Target="../media/image161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53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image" Target="../media/image169.wmf"/><Relationship Id="rId5" Type="http://schemas.openxmlformats.org/officeDocument/2006/relationships/image" Target="../media/image173.wmf"/><Relationship Id="rId4" Type="http://schemas.openxmlformats.org/officeDocument/2006/relationships/image" Target="../media/image17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wmf"/><Relationship Id="rId2" Type="http://schemas.openxmlformats.org/officeDocument/2006/relationships/image" Target="../media/image178.wmf"/><Relationship Id="rId1" Type="http://schemas.openxmlformats.org/officeDocument/2006/relationships/image" Target="../media/image177.wmf"/><Relationship Id="rId5" Type="http://schemas.openxmlformats.org/officeDocument/2006/relationships/image" Target="../media/image181.wmf"/><Relationship Id="rId4" Type="http://schemas.openxmlformats.org/officeDocument/2006/relationships/image" Target="../media/image18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4" Type="http://schemas.openxmlformats.org/officeDocument/2006/relationships/image" Target="../media/image184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6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Relationship Id="rId5" Type="http://schemas.openxmlformats.org/officeDocument/2006/relationships/image" Target="../media/image191.wmf"/><Relationship Id="rId4" Type="http://schemas.openxmlformats.org/officeDocument/2006/relationships/image" Target="../media/image190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7" Type="http://schemas.openxmlformats.org/officeDocument/2006/relationships/image" Target="../media/image198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6" Type="http://schemas.openxmlformats.org/officeDocument/2006/relationships/image" Target="../media/image197.wmf"/><Relationship Id="rId5" Type="http://schemas.openxmlformats.org/officeDocument/2006/relationships/image" Target="../media/image196.wmf"/><Relationship Id="rId4" Type="http://schemas.openxmlformats.org/officeDocument/2006/relationships/image" Target="../media/image195.w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00.wmf"/><Relationship Id="rId1" Type="http://schemas.openxmlformats.org/officeDocument/2006/relationships/image" Target="../media/image199.wmf"/><Relationship Id="rId5" Type="http://schemas.openxmlformats.org/officeDocument/2006/relationships/image" Target="../media/image203.wmf"/><Relationship Id="rId4" Type="http://schemas.openxmlformats.org/officeDocument/2006/relationships/image" Target="../media/image202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image" Target="../media/image210.wmf"/><Relationship Id="rId5" Type="http://schemas.openxmlformats.org/officeDocument/2006/relationships/image" Target="../media/image214.wmf"/><Relationship Id="rId4" Type="http://schemas.openxmlformats.org/officeDocument/2006/relationships/image" Target="../media/image2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wmf"/><Relationship Id="rId2" Type="http://schemas.openxmlformats.org/officeDocument/2006/relationships/image" Target="../media/image217.wmf"/><Relationship Id="rId1" Type="http://schemas.openxmlformats.org/officeDocument/2006/relationships/image" Target="../media/image216.wmf"/><Relationship Id="rId4" Type="http://schemas.openxmlformats.org/officeDocument/2006/relationships/image" Target="../media/image219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wmf"/><Relationship Id="rId2" Type="http://schemas.openxmlformats.org/officeDocument/2006/relationships/image" Target="../media/image221.wmf"/><Relationship Id="rId1" Type="http://schemas.openxmlformats.org/officeDocument/2006/relationships/image" Target="../media/image220.wmf"/><Relationship Id="rId4" Type="http://schemas.openxmlformats.org/officeDocument/2006/relationships/image" Target="../media/image223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225.wmf"/><Relationship Id="rId1" Type="http://schemas.openxmlformats.org/officeDocument/2006/relationships/image" Target="../media/image224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wmf"/><Relationship Id="rId2" Type="http://schemas.openxmlformats.org/officeDocument/2006/relationships/image" Target="../media/image230.wmf"/><Relationship Id="rId1" Type="http://schemas.openxmlformats.org/officeDocument/2006/relationships/image" Target="../media/image229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wmf"/><Relationship Id="rId2" Type="http://schemas.openxmlformats.org/officeDocument/2006/relationships/image" Target="../media/image236.wmf"/><Relationship Id="rId1" Type="http://schemas.openxmlformats.org/officeDocument/2006/relationships/image" Target="../media/image235.wmf"/><Relationship Id="rId5" Type="http://schemas.openxmlformats.org/officeDocument/2006/relationships/image" Target="../media/image239.wmf"/><Relationship Id="rId4" Type="http://schemas.openxmlformats.org/officeDocument/2006/relationships/image" Target="../media/image238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wmf"/><Relationship Id="rId2" Type="http://schemas.openxmlformats.org/officeDocument/2006/relationships/image" Target="../media/image244.wmf"/><Relationship Id="rId1" Type="http://schemas.openxmlformats.org/officeDocument/2006/relationships/image" Target="../media/image243.wmf"/><Relationship Id="rId6" Type="http://schemas.openxmlformats.org/officeDocument/2006/relationships/image" Target="../media/image248.wmf"/><Relationship Id="rId5" Type="http://schemas.openxmlformats.org/officeDocument/2006/relationships/image" Target="../media/image247.wmf"/><Relationship Id="rId4" Type="http://schemas.openxmlformats.org/officeDocument/2006/relationships/image" Target="../media/image24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wmf"/><Relationship Id="rId7" Type="http://schemas.openxmlformats.org/officeDocument/2006/relationships/image" Target="../media/image255.wmf"/><Relationship Id="rId2" Type="http://schemas.openxmlformats.org/officeDocument/2006/relationships/image" Target="../media/image250.wmf"/><Relationship Id="rId1" Type="http://schemas.openxmlformats.org/officeDocument/2006/relationships/image" Target="../media/image249.wmf"/><Relationship Id="rId6" Type="http://schemas.openxmlformats.org/officeDocument/2006/relationships/image" Target="../media/image254.wmf"/><Relationship Id="rId5" Type="http://schemas.openxmlformats.org/officeDocument/2006/relationships/image" Target="../media/image253.wmf"/><Relationship Id="rId4" Type="http://schemas.openxmlformats.org/officeDocument/2006/relationships/image" Target="../media/image252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wmf"/><Relationship Id="rId2" Type="http://schemas.openxmlformats.org/officeDocument/2006/relationships/image" Target="../media/image257.wmf"/><Relationship Id="rId1" Type="http://schemas.openxmlformats.org/officeDocument/2006/relationships/image" Target="../media/image256.wmf"/><Relationship Id="rId6" Type="http://schemas.openxmlformats.org/officeDocument/2006/relationships/image" Target="../media/image261.wmf"/><Relationship Id="rId5" Type="http://schemas.openxmlformats.org/officeDocument/2006/relationships/image" Target="../media/image260.wmf"/><Relationship Id="rId4" Type="http://schemas.openxmlformats.org/officeDocument/2006/relationships/image" Target="../media/image259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7" Type="http://schemas.openxmlformats.org/officeDocument/2006/relationships/image" Target="../media/image268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6" Type="http://schemas.openxmlformats.org/officeDocument/2006/relationships/image" Target="../media/image267.wmf"/><Relationship Id="rId5" Type="http://schemas.openxmlformats.org/officeDocument/2006/relationships/image" Target="../media/image266.wmf"/><Relationship Id="rId4" Type="http://schemas.openxmlformats.org/officeDocument/2006/relationships/image" Target="../media/image26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wmf"/><Relationship Id="rId2" Type="http://schemas.openxmlformats.org/officeDocument/2006/relationships/image" Target="../media/image270.wmf"/><Relationship Id="rId1" Type="http://schemas.openxmlformats.org/officeDocument/2006/relationships/image" Target="../media/image269.wmf"/></Relationships>
</file>

<file path=ppt/drawings/_rels/vmlDrawing6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4" Type="http://schemas.openxmlformats.org/officeDocument/2006/relationships/image" Target="../media/image275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wmf"/><Relationship Id="rId2" Type="http://schemas.openxmlformats.org/officeDocument/2006/relationships/image" Target="../media/image277.wmf"/><Relationship Id="rId1" Type="http://schemas.openxmlformats.org/officeDocument/2006/relationships/image" Target="../media/image276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wmf"/><Relationship Id="rId1" Type="http://schemas.openxmlformats.org/officeDocument/2006/relationships/image" Target="../media/image279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image" Target="../media/image282.wmf"/></Relationships>
</file>

<file path=ppt/drawings/_rels/vmlDrawing6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wmf"/><Relationship Id="rId1" Type="http://schemas.openxmlformats.org/officeDocument/2006/relationships/image" Target="../media/image285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7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wmf"/><Relationship Id="rId1" Type="http://schemas.openxmlformats.org/officeDocument/2006/relationships/image" Target="../media/image288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wmf"/><Relationship Id="rId2" Type="http://schemas.openxmlformats.org/officeDocument/2006/relationships/image" Target="../media/image291.wmf"/><Relationship Id="rId1" Type="http://schemas.openxmlformats.org/officeDocument/2006/relationships/image" Target="../media/image290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wmf"/><Relationship Id="rId1" Type="http://schemas.openxmlformats.org/officeDocument/2006/relationships/image" Target="../media/image29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wmf"/><Relationship Id="rId2" Type="http://schemas.openxmlformats.org/officeDocument/2006/relationships/image" Target="../media/image296.wmf"/><Relationship Id="rId1" Type="http://schemas.openxmlformats.org/officeDocument/2006/relationships/image" Target="../media/image295.wmf"/><Relationship Id="rId4" Type="http://schemas.openxmlformats.org/officeDocument/2006/relationships/image" Target="../media/image298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wmf"/><Relationship Id="rId2" Type="http://schemas.openxmlformats.org/officeDocument/2006/relationships/image" Target="../media/image300.wmf"/><Relationship Id="rId1" Type="http://schemas.openxmlformats.org/officeDocument/2006/relationships/image" Target="../media/image299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7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wmf"/><Relationship Id="rId2" Type="http://schemas.openxmlformats.org/officeDocument/2006/relationships/image" Target="../media/image309.wmf"/><Relationship Id="rId1" Type="http://schemas.openxmlformats.org/officeDocument/2006/relationships/image" Target="../media/image308.wmf"/><Relationship Id="rId5" Type="http://schemas.openxmlformats.org/officeDocument/2006/relationships/image" Target="../media/image312.wmf"/><Relationship Id="rId4" Type="http://schemas.openxmlformats.org/officeDocument/2006/relationships/image" Target="../media/image311.wmf"/></Relationships>
</file>

<file path=ppt/drawings/_rels/vmlDrawing7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wmf"/><Relationship Id="rId3" Type="http://schemas.openxmlformats.org/officeDocument/2006/relationships/image" Target="../media/image315.wmf"/><Relationship Id="rId7" Type="http://schemas.openxmlformats.org/officeDocument/2006/relationships/image" Target="../media/image319.wmf"/><Relationship Id="rId2" Type="http://schemas.openxmlformats.org/officeDocument/2006/relationships/image" Target="../media/image314.wmf"/><Relationship Id="rId1" Type="http://schemas.openxmlformats.org/officeDocument/2006/relationships/image" Target="../media/image313.wmf"/><Relationship Id="rId6" Type="http://schemas.openxmlformats.org/officeDocument/2006/relationships/image" Target="../media/image318.wmf"/><Relationship Id="rId5" Type="http://schemas.openxmlformats.org/officeDocument/2006/relationships/image" Target="../media/image317.wmf"/><Relationship Id="rId4" Type="http://schemas.openxmlformats.org/officeDocument/2006/relationships/image" Target="../media/image316.wmf"/><Relationship Id="rId9" Type="http://schemas.openxmlformats.org/officeDocument/2006/relationships/image" Target="../media/image321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wmf"/><Relationship Id="rId2" Type="http://schemas.openxmlformats.org/officeDocument/2006/relationships/image" Target="../media/image323.wmf"/><Relationship Id="rId1" Type="http://schemas.openxmlformats.org/officeDocument/2006/relationships/image" Target="../media/image322.wmf"/><Relationship Id="rId5" Type="http://schemas.openxmlformats.org/officeDocument/2006/relationships/image" Target="../media/image326.wmf"/><Relationship Id="rId4" Type="http://schemas.openxmlformats.org/officeDocument/2006/relationships/image" Target="../media/image325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8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28.wmf"/><Relationship Id="rId1" Type="http://schemas.openxmlformats.org/officeDocument/2006/relationships/image" Target="../media/image327.wmf"/><Relationship Id="rId6" Type="http://schemas.openxmlformats.org/officeDocument/2006/relationships/image" Target="../media/image331.wmf"/><Relationship Id="rId5" Type="http://schemas.openxmlformats.org/officeDocument/2006/relationships/image" Target="../media/image311.wmf"/><Relationship Id="rId4" Type="http://schemas.openxmlformats.org/officeDocument/2006/relationships/image" Target="../media/image330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wmf"/><Relationship Id="rId2" Type="http://schemas.openxmlformats.org/officeDocument/2006/relationships/image" Target="../media/image333.wmf"/><Relationship Id="rId1" Type="http://schemas.openxmlformats.org/officeDocument/2006/relationships/image" Target="../media/image332.wmf"/></Relationships>
</file>

<file path=ppt/drawings/_rels/vmlDrawing8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wmf"/><Relationship Id="rId2" Type="http://schemas.openxmlformats.org/officeDocument/2006/relationships/image" Target="../media/image336.wmf"/><Relationship Id="rId1" Type="http://schemas.openxmlformats.org/officeDocument/2006/relationships/image" Target="../media/image335.wmf"/></Relationships>
</file>

<file path=ppt/drawings/_rels/vmlDrawing8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wmf"/><Relationship Id="rId3" Type="http://schemas.openxmlformats.org/officeDocument/2006/relationships/image" Target="../media/image340.wmf"/><Relationship Id="rId7" Type="http://schemas.openxmlformats.org/officeDocument/2006/relationships/image" Target="../media/image344.wmf"/><Relationship Id="rId2" Type="http://schemas.openxmlformats.org/officeDocument/2006/relationships/image" Target="../media/image339.wmf"/><Relationship Id="rId1" Type="http://schemas.openxmlformats.org/officeDocument/2006/relationships/image" Target="../media/image338.wmf"/><Relationship Id="rId6" Type="http://schemas.openxmlformats.org/officeDocument/2006/relationships/image" Target="../media/image343.wmf"/><Relationship Id="rId5" Type="http://schemas.openxmlformats.org/officeDocument/2006/relationships/image" Target="../media/image342.wmf"/><Relationship Id="rId10" Type="http://schemas.openxmlformats.org/officeDocument/2006/relationships/image" Target="../media/image347.wmf"/><Relationship Id="rId4" Type="http://schemas.openxmlformats.org/officeDocument/2006/relationships/image" Target="../media/image341.wmf"/><Relationship Id="rId9" Type="http://schemas.openxmlformats.org/officeDocument/2006/relationships/image" Target="../media/image34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0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6780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20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06780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137F9BC-22D5-4865-AC5E-88812F8278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42988" y="715963"/>
            <a:ext cx="4772025" cy="3579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533900"/>
            <a:ext cx="5029200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8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06780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8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067800"/>
            <a:ext cx="2971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CD98732-FDC1-4284-8FD3-88258DBFFE7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集合</a:t>
            </a:r>
            <a:r>
              <a:rPr lang="en-US" altLang="zh-CN" dirty="0"/>
              <a:t>S</a:t>
            </a:r>
            <a:r>
              <a:rPr lang="zh-CN" altLang="en-US" dirty="0"/>
              <a:t>：学生      性质：各种社团（篮球、排球、声乐、棋牌。。。）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98732-FDC1-4284-8FD3-88258DBFFE75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259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945BB1-572C-49FA-84B8-E140B22B7603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61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等价问题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         n</a:t>
            </a:r>
            <a:r>
              <a:rPr lang="zh-CN" altLang="en-US">
                <a:ea typeface="宋体" panose="02010600030101010101" pitchFamily="2" charset="-122"/>
              </a:rPr>
              <a:t>个有区别的球放到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zh-CN" altLang="en-US">
                <a:ea typeface="宋体" panose="02010600030101010101" pitchFamily="2" charset="-122"/>
              </a:rPr>
              <a:t>个不同的盒子中，要求无一空盒，求不同的方案数。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〓〓〓 求从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到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的所有满射函数的个数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A945BB1-572C-49FA-84B8-E140B22B7603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62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等价问题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         n</a:t>
            </a:r>
            <a:r>
              <a:rPr lang="zh-CN" altLang="en-US">
                <a:ea typeface="宋体" panose="02010600030101010101" pitchFamily="2" charset="-122"/>
              </a:rPr>
              <a:t>个有区别的球放到</a:t>
            </a:r>
            <a:r>
              <a:rPr lang="en-US" altLang="zh-CN">
                <a:ea typeface="宋体" panose="02010600030101010101" pitchFamily="2" charset="-122"/>
              </a:rPr>
              <a:t>m</a:t>
            </a:r>
            <a:r>
              <a:rPr lang="zh-CN" altLang="en-US">
                <a:ea typeface="宋体" panose="02010600030101010101" pitchFamily="2" charset="-122"/>
              </a:rPr>
              <a:t>个不同的盒子中，要求无一空盒，求不同的方案数。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〓〓〓 求从</a:t>
            </a:r>
            <a:r>
              <a:rPr lang="en-US" altLang="zh-CN">
                <a:ea typeface="宋体" panose="02010600030101010101" pitchFamily="2" charset="-122"/>
              </a:rPr>
              <a:t>A</a:t>
            </a:r>
            <a:r>
              <a:rPr lang="zh-CN" altLang="en-US">
                <a:ea typeface="宋体" panose="02010600030101010101" pitchFamily="2" charset="-122"/>
              </a:rPr>
              <a:t>到</a:t>
            </a:r>
            <a:r>
              <a:rPr lang="en-US" altLang="zh-CN">
                <a:ea typeface="宋体" panose="02010600030101010101" pitchFamily="2" charset="-122"/>
              </a:rPr>
              <a:t>B</a:t>
            </a:r>
            <a:r>
              <a:rPr lang="zh-CN" altLang="en-US">
                <a:ea typeface="宋体" panose="02010600030101010101" pitchFamily="2" charset="-122"/>
              </a:rPr>
              <a:t>的所有满射函数的个数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81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a(i)</a:t>
            </a:r>
            <a:r>
              <a:rPr lang="zh-CN" altLang="en-US">
                <a:ea typeface="宋体" panose="02010600030101010101" pitchFamily="2" charset="-122"/>
              </a:rPr>
              <a:t>的含义 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r>
              <a:rPr lang="zh-CN" altLang="en-US">
                <a:ea typeface="宋体" panose="02010600030101010101" pitchFamily="2" charset="-122"/>
              </a:rPr>
              <a:t>至少有</a:t>
            </a:r>
            <a:r>
              <a:rPr lang="en-US" altLang="zh-CN">
                <a:ea typeface="宋体" panose="02010600030101010101" pitchFamily="2" charset="-122"/>
              </a:rPr>
              <a:t>i</a:t>
            </a:r>
            <a:r>
              <a:rPr lang="zh-CN" altLang="en-US">
                <a:ea typeface="宋体" panose="02010600030101010101" pitchFamily="2" charset="-122"/>
              </a:rPr>
              <a:t>个盒子没有物体</a:t>
            </a:r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D1F7B85-F680-43C3-A550-636507DCDC8F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63</a:t>
            </a:fld>
            <a:endParaRPr lang="en-US" altLang="zh-CN">
              <a:latin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85736B7-83DF-40A0-83D4-63B6C27B4D0B}" type="slidenum">
              <a:rPr lang="en-US" altLang="zh-CN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66</a:t>
            </a:fld>
            <a:endParaRPr lang="en-US" altLang="zh-CN">
              <a:latin typeface="Tahoma" panose="020B0604030504040204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推论</a:t>
            </a:r>
            <a:r>
              <a:rPr lang="en-US" altLang="zh-CN">
                <a:ea typeface="宋体" panose="02010600030101010101" pitchFamily="2" charset="-122"/>
              </a:rPr>
              <a:t>1</a:t>
            </a:r>
            <a:r>
              <a:rPr lang="zh-CN" altLang="en-US">
                <a:ea typeface="宋体" panose="02010600030101010101" pitchFamily="2" charset="-122"/>
              </a:rPr>
              <a:t>的意义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r>
              <a:rPr lang="zh-CN" altLang="en-US">
                <a:ea typeface="宋体" panose="02010600030101010101" pitchFamily="2" charset="-122"/>
              </a:rPr>
              <a:t>当</a:t>
            </a:r>
            <a:r>
              <a:rPr lang="en-US" altLang="zh-CN">
                <a:ea typeface="宋体" panose="02010600030101010101" pitchFamily="2" charset="-122"/>
              </a:rPr>
              <a:t>n&lt;m</a:t>
            </a:r>
            <a:r>
              <a:rPr lang="zh-CN" altLang="en-US">
                <a:ea typeface="宋体" panose="02010600030101010101" pitchFamily="2" charset="-122"/>
              </a:rPr>
              <a:t>时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没有可行方案</a:t>
            </a:r>
          </a:p>
          <a:p>
            <a:pPr eaLnBrk="1" hangingPunct="1"/>
            <a:r>
              <a:rPr lang="zh-CN" altLang="en-US">
                <a:ea typeface="宋体" panose="02010600030101010101" pitchFamily="2" charset="-122"/>
              </a:rPr>
              <a:t>推论</a:t>
            </a:r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zh-CN" altLang="en-US">
                <a:ea typeface="宋体" panose="02010600030101010101" pitchFamily="2" charset="-122"/>
              </a:rPr>
              <a:t>的意义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r>
              <a:rPr lang="zh-CN" altLang="en-US">
                <a:ea typeface="宋体" panose="02010600030101010101" pitchFamily="2" charset="-122"/>
              </a:rPr>
              <a:t>当</a:t>
            </a:r>
            <a:r>
              <a:rPr lang="en-US" altLang="zh-CN">
                <a:ea typeface="宋体" panose="02010600030101010101" pitchFamily="2" charset="-122"/>
              </a:rPr>
              <a:t>n=m</a:t>
            </a:r>
            <a:r>
              <a:rPr lang="zh-CN" altLang="en-US">
                <a:ea typeface="宋体" panose="02010600030101010101" pitchFamily="2" charset="-122"/>
              </a:rPr>
              <a:t>时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只有一种方案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zh-CN" altLang="en-US">
                <a:ea typeface="宋体" panose="02010600030101010101" pitchFamily="2" charset="-122"/>
              </a:rPr>
              <a:t>每个盒中放一个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拉姆齐定理（</a:t>
            </a: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Ramsey‘s Theorem</a:t>
            </a:r>
            <a:r>
              <a:rPr lang="zh-CN" altLang="en-US" sz="1200" b="1" kern="1200" dirty="0">
                <a:solidFill>
                  <a:schemeClr val="tx1"/>
                </a:solidFill>
                <a:effectLst/>
                <a:latin typeface="Times New Roman" pitchFamily="18" charset="0"/>
                <a:ea typeface="宋体" charset="-122"/>
                <a:cs typeface="+mn-cs"/>
              </a:rPr>
              <a:t>）     </a:t>
            </a:r>
            <a:r>
              <a:rPr lang="en-US" altLang="zh-CN" dirty="0"/>
              <a:t>http://deathking.is-programmer.com/posts/30294.html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98732-FDC1-4284-8FD3-88258DBFFE75}" type="slidenum">
              <a:rPr lang="en-US" altLang="zh-CN" smtClean="0"/>
              <a:pPr>
                <a:defRPr/>
              </a:pPr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30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98732-FDC1-4284-8FD3-88258DBFFE75}" type="slidenum">
              <a:rPr lang="en-US" altLang="zh-CN" smtClean="0"/>
              <a:pPr>
                <a:defRPr/>
              </a:pPr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969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26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1027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1028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1029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Group 1030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1031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1" name="Rectangle 1032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Dotum" pitchFamily="34" charset="-127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Rectangle 1033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Rectangle 1035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Dotum" pitchFamily="34" charset="-127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424268" name="Rectangle 1036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424269" name="Rectangle 103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038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1C87F2D-E6E2-4950-AF7E-06ECFEA182C7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15" name="Rectangle 1039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04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1EC9D5E-3DEC-45BB-BBBD-42FC36DC8D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1758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24D6DB-83AB-4DDF-A6AA-FBDC4BB7A587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48BBE-77F3-4046-95DD-C26D89CF35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273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45313" y="0"/>
            <a:ext cx="1943100" cy="5743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16013" y="0"/>
            <a:ext cx="5676900" cy="5743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3B405-F678-4E91-A0D4-8A0AEE908655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46458-FD69-47F9-B7B3-B09948C103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79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8888" y="0"/>
            <a:ext cx="7273925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16013" y="1628775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78413" y="16287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5078413" y="37623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448750-53CD-4456-9D49-790970DB01EF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BC7FB-0F10-4BCE-9C2B-05D96D5925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9801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258888" y="0"/>
            <a:ext cx="7273925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16013" y="16287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078413" y="16287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16013" y="37623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78413" y="3762375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86222-9480-48F0-ABA3-FFC25C791B47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28B52-1411-4231-912D-5EE57C1C649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7367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8888" y="0"/>
            <a:ext cx="7273925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16013" y="1628775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78413" y="1628775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1AB21-5AE8-4367-8709-AD8437D331D3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81C49-BFBA-4B5A-988B-ACD9E9E0B0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4310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152400" y="381000"/>
            <a:ext cx="1752600" cy="17526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447800" y="6400800"/>
            <a:ext cx="7010400" cy="457200"/>
          </a:xfrm>
          <a:prstGeom prst="rect">
            <a:avLst/>
          </a:prstGeom>
          <a:solidFill>
            <a:srgbClr val="CBD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7951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219200" y="1524000"/>
            <a:ext cx="7086600" cy="762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7951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667000"/>
            <a:ext cx="6102350" cy="2667000"/>
          </a:xfrm>
        </p:spPr>
        <p:txBody>
          <a:bodyPr/>
          <a:lstStyle>
            <a:lvl1pPr marL="0" indent="0">
              <a:buSzTx/>
              <a:buFont typeface="Wingdings" pitchFamily="2" charset="2"/>
              <a:buBlip>
                <a:blip r:embed="rId3"/>
              </a:buBlip>
              <a:defRPr sz="2400"/>
            </a:lvl1pPr>
          </a:lstStyle>
          <a:p>
            <a:r>
              <a:rPr lang="en-US" altLang="zh-CN"/>
              <a:t> </a:t>
            </a:r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999039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50288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6806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28600" y="11430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1143000"/>
            <a:ext cx="41910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2390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2379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5FD3FF-BE6E-4D79-93DB-CA3F4B703BBA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AE928-D14D-4DEF-8BA1-1CFF0A0E48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052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6307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4950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06708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91972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99610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1336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28600" y="228600"/>
            <a:ext cx="62484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593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926FB-1C83-49DA-8608-4E34BAF08C9B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B1284-9AB2-40EF-8776-6D78AE8EA9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537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16013" y="16287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78413" y="1628775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492E3-7A42-456E-9EC5-7C9C7F60A922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6721B-EFCF-4772-8034-09E201DEC1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793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A0913-6899-4387-8E45-5C1778FDE841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03C56-92D9-42BD-B6EE-228B42E58D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0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8891F-6DC4-4281-AD63-CFF4F5A19762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3F56D-0143-4AF1-9326-F3858C9B89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383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0D019D-E53B-48DC-AE19-A98E9505CAEE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9D20A-A3D6-498D-B7C3-507B946BA1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8929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C1D43-AAEF-45C6-8356-B2269C7AB8A7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61159-7FD1-4B0A-A96B-70EDDE815E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724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300E5-BF35-47D6-A878-AECC26330EE5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4D130-DD78-431B-8E98-B700B44E2B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94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390525" y="442913"/>
            <a:ext cx="438150" cy="474662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773113" y="442913"/>
            <a:ext cx="328612" cy="474662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14350" y="865188"/>
            <a:ext cx="422275" cy="474662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884238" y="865188"/>
            <a:ext cx="368300" cy="4746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00013" y="792163"/>
            <a:ext cx="560387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49300" y="179388"/>
            <a:ext cx="31750" cy="10525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15925" y="1125538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algn="ctr" eaLnBrk="1" hangingPunct="1"/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258888" y="0"/>
            <a:ext cx="72739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6013" y="1628775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2324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400">
                <a:ea typeface="宋体" charset="-122"/>
              </a:defRPr>
            </a:lvl1pPr>
          </a:lstStyle>
          <a:p>
            <a:pPr>
              <a:defRPr/>
            </a:pPr>
            <a:fld id="{9AC66A4E-6292-4733-8AE3-B699C3A13A62}" type="datetime1">
              <a:rPr lang="zh-CN" altLang="en-US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42324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2324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6B8F258-BD82-443F-A862-4AA298C44C6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ahoma" pitchFamily="34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00"/>
        </a:buClr>
        <a:buSzPct val="55000"/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宋体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1430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endParaRPr lang="en-US" altLang="zh-CN"/>
          </a:p>
        </p:txBody>
      </p:sp>
      <p:sp>
        <p:nvSpPr>
          <p:cNvPr id="2052" name="Line 1028"/>
          <p:cNvSpPr>
            <a:spLocks noChangeShapeType="1"/>
          </p:cNvSpPr>
          <p:nvPr/>
        </p:nvSpPr>
        <p:spPr bwMode="auto">
          <a:xfrm>
            <a:off x="685800" y="990600"/>
            <a:ext cx="8077200" cy="0"/>
          </a:xfrm>
          <a:prstGeom prst="line">
            <a:avLst/>
          </a:prstGeom>
          <a:noFill/>
          <a:ln w="57150" cmpd="thinThick">
            <a:solidFill>
              <a:srgbClr val="0099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053" name="Rectangle 1029"/>
          <p:cNvSpPr>
            <a:spLocks noChangeArrowheads="1"/>
          </p:cNvSpPr>
          <p:nvPr/>
        </p:nvSpPr>
        <p:spPr bwMode="auto">
          <a:xfrm>
            <a:off x="1371600" y="6400800"/>
            <a:ext cx="7010400" cy="457200"/>
          </a:xfrm>
          <a:prstGeom prst="rect">
            <a:avLst/>
          </a:prstGeom>
          <a:solidFill>
            <a:srgbClr val="CBD9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rgbClr val="003399"/>
          </a:solidFill>
          <a:latin typeface="Arial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90000"/>
        <a:buFont typeface="Wingdings" panose="05000000000000000000" pitchFamily="2" charset="2"/>
        <a:buChar char="n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6600"/>
        </a:buClr>
        <a:buFont typeface="Wingdings" panose="05000000000000000000" pitchFamily="2" charset="2"/>
        <a:buChar char="v"/>
        <a:defRPr kumimoji="1"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6600CC"/>
        </a:buClr>
        <a:buFont typeface="Wingdings" panose="05000000000000000000" pitchFamily="2" charset="2"/>
        <a:buChar char="Ø"/>
        <a:defRPr kumimoji="1"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defRPr kumimoji="1" sz="2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defRPr kumimoji="1" sz="2000">
          <a:solidFill>
            <a:schemeClr val="tx1"/>
          </a:solidFill>
          <a:latin typeface="+mn-lt"/>
          <a:ea typeface="宋体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defRPr kumimoji="1" sz="2000">
          <a:solidFill>
            <a:schemeClr val="tx1"/>
          </a:solidFill>
          <a:latin typeface="+mn-lt"/>
          <a:ea typeface="宋体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defRPr kumimoji="1" sz="2000">
          <a:solidFill>
            <a:schemeClr val="tx1"/>
          </a:solidFill>
          <a:latin typeface="+mn-lt"/>
          <a:ea typeface="宋体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defRPr kumimoji="1" sz="2000">
          <a:solidFill>
            <a:schemeClr val="tx1"/>
          </a:solidFill>
          <a:latin typeface="+mn-lt"/>
          <a:ea typeface="宋体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defRPr kumimoji="1"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302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303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304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32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9.wmf"/><Relationship Id="rId1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0.w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306.wmf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307.w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34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5.bin"/><Relationship Id="rId13" Type="http://schemas.openxmlformats.org/officeDocument/2006/relationships/oleObject" Target="../embeddings/oleObject31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9.wmf"/><Relationship Id="rId12" Type="http://schemas.openxmlformats.org/officeDocument/2006/relationships/image" Target="../media/image3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314.bin"/><Relationship Id="rId11" Type="http://schemas.openxmlformats.org/officeDocument/2006/relationships/oleObject" Target="../embeddings/oleObject317.bin"/><Relationship Id="rId5" Type="http://schemas.openxmlformats.org/officeDocument/2006/relationships/image" Target="../media/image308.wmf"/><Relationship Id="rId15" Type="http://schemas.openxmlformats.org/officeDocument/2006/relationships/image" Target="../media/image312.wmf"/><Relationship Id="rId10" Type="http://schemas.openxmlformats.org/officeDocument/2006/relationships/oleObject" Target="../embeddings/oleObject316.bin"/><Relationship Id="rId4" Type="http://schemas.openxmlformats.org/officeDocument/2006/relationships/oleObject" Target="../embeddings/oleObject313.bin"/><Relationship Id="rId9" Type="http://schemas.openxmlformats.org/officeDocument/2006/relationships/image" Target="../media/image310.wmf"/><Relationship Id="rId14" Type="http://schemas.openxmlformats.org/officeDocument/2006/relationships/oleObject" Target="../embeddings/oleObject319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wmf"/><Relationship Id="rId13" Type="http://schemas.openxmlformats.org/officeDocument/2006/relationships/oleObject" Target="../embeddings/oleObject325.bin"/><Relationship Id="rId18" Type="http://schemas.openxmlformats.org/officeDocument/2006/relationships/image" Target="../media/image320.wmf"/><Relationship Id="rId3" Type="http://schemas.openxmlformats.org/officeDocument/2006/relationships/oleObject" Target="../embeddings/oleObject320.bin"/><Relationship Id="rId7" Type="http://schemas.openxmlformats.org/officeDocument/2006/relationships/oleObject" Target="../embeddings/oleObject322.bin"/><Relationship Id="rId12" Type="http://schemas.openxmlformats.org/officeDocument/2006/relationships/image" Target="../media/image317.wmf"/><Relationship Id="rId17" Type="http://schemas.openxmlformats.org/officeDocument/2006/relationships/oleObject" Target="../embeddings/oleObject3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9.wmf"/><Relationship Id="rId20" Type="http://schemas.openxmlformats.org/officeDocument/2006/relationships/image" Target="../media/image321.wmf"/><Relationship Id="rId1" Type="http://schemas.openxmlformats.org/officeDocument/2006/relationships/vmlDrawing" Target="../drawings/vmlDrawing78.vml"/><Relationship Id="rId6" Type="http://schemas.openxmlformats.org/officeDocument/2006/relationships/image" Target="../media/image314.wmf"/><Relationship Id="rId11" Type="http://schemas.openxmlformats.org/officeDocument/2006/relationships/oleObject" Target="../embeddings/oleObject324.bin"/><Relationship Id="rId5" Type="http://schemas.openxmlformats.org/officeDocument/2006/relationships/oleObject" Target="../embeddings/oleObject321.bin"/><Relationship Id="rId15" Type="http://schemas.openxmlformats.org/officeDocument/2006/relationships/oleObject" Target="../embeddings/oleObject326.bin"/><Relationship Id="rId10" Type="http://schemas.openxmlformats.org/officeDocument/2006/relationships/image" Target="../media/image316.wmf"/><Relationship Id="rId19" Type="http://schemas.openxmlformats.org/officeDocument/2006/relationships/oleObject" Target="../embeddings/oleObject328.bin"/><Relationship Id="rId4" Type="http://schemas.openxmlformats.org/officeDocument/2006/relationships/image" Target="../media/image313.wmf"/><Relationship Id="rId9" Type="http://schemas.openxmlformats.org/officeDocument/2006/relationships/oleObject" Target="../embeddings/oleObject323.bin"/><Relationship Id="rId14" Type="http://schemas.openxmlformats.org/officeDocument/2006/relationships/image" Target="../media/image318.wmf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2.bin"/><Relationship Id="rId13" Type="http://schemas.openxmlformats.org/officeDocument/2006/relationships/oleObject" Target="../embeddings/oleObject335.bin"/><Relationship Id="rId3" Type="http://schemas.openxmlformats.org/officeDocument/2006/relationships/oleObject" Target="../embeddings/oleObject329.bin"/><Relationship Id="rId7" Type="http://schemas.openxmlformats.org/officeDocument/2006/relationships/oleObject" Target="../embeddings/oleObject331.bin"/><Relationship Id="rId12" Type="http://schemas.openxmlformats.org/officeDocument/2006/relationships/oleObject" Target="../embeddings/oleObject33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37.bin"/><Relationship Id="rId1" Type="http://schemas.openxmlformats.org/officeDocument/2006/relationships/vmlDrawing" Target="../drawings/vmlDrawing79.vml"/><Relationship Id="rId6" Type="http://schemas.openxmlformats.org/officeDocument/2006/relationships/image" Target="../media/image323.wmf"/><Relationship Id="rId11" Type="http://schemas.openxmlformats.org/officeDocument/2006/relationships/image" Target="../media/image325.wmf"/><Relationship Id="rId5" Type="http://schemas.openxmlformats.org/officeDocument/2006/relationships/oleObject" Target="../embeddings/oleObject330.bin"/><Relationship Id="rId15" Type="http://schemas.openxmlformats.org/officeDocument/2006/relationships/image" Target="../media/image326.wmf"/><Relationship Id="rId10" Type="http://schemas.openxmlformats.org/officeDocument/2006/relationships/oleObject" Target="../embeddings/oleObject333.bin"/><Relationship Id="rId4" Type="http://schemas.openxmlformats.org/officeDocument/2006/relationships/image" Target="../media/image322.wmf"/><Relationship Id="rId9" Type="http://schemas.openxmlformats.org/officeDocument/2006/relationships/image" Target="../media/image324.wmf"/><Relationship Id="rId14" Type="http://schemas.openxmlformats.org/officeDocument/2006/relationships/oleObject" Target="../embeddings/oleObject336.bin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1.bin"/><Relationship Id="rId13" Type="http://schemas.openxmlformats.org/officeDocument/2006/relationships/oleObject" Target="../embeddings/oleObject344.bin"/><Relationship Id="rId3" Type="http://schemas.openxmlformats.org/officeDocument/2006/relationships/oleObject" Target="../embeddings/oleObject338.bin"/><Relationship Id="rId7" Type="http://schemas.openxmlformats.org/officeDocument/2006/relationships/image" Target="../media/image328.wmf"/><Relationship Id="rId12" Type="http://schemas.openxmlformats.org/officeDocument/2006/relationships/image" Target="../media/image330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1.wmf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340.bin"/><Relationship Id="rId11" Type="http://schemas.openxmlformats.org/officeDocument/2006/relationships/oleObject" Target="../embeddings/oleObject343.bin"/><Relationship Id="rId5" Type="http://schemas.openxmlformats.org/officeDocument/2006/relationships/oleObject" Target="../embeddings/oleObject339.bin"/><Relationship Id="rId15" Type="http://schemas.openxmlformats.org/officeDocument/2006/relationships/oleObject" Target="../embeddings/oleObject345.bin"/><Relationship Id="rId10" Type="http://schemas.openxmlformats.org/officeDocument/2006/relationships/oleObject" Target="../embeddings/oleObject342.bin"/><Relationship Id="rId4" Type="http://schemas.openxmlformats.org/officeDocument/2006/relationships/image" Target="../media/image327.wmf"/><Relationship Id="rId9" Type="http://schemas.openxmlformats.org/officeDocument/2006/relationships/image" Target="../media/image329.wmf"/><Relationship Id="rId14" Type="http://schemas.openxmlformats.org/officeDocument/2006/relationships/image" Target="../media/image311.w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wmf"/><Relationship Id="rId3" Type="http://schemas.openxmlformats.org/officeDocument/2006/relationships/oleObject" Target="../embeddings/oleObject346.bin"/><Relationship Id="rId7" Type="http://schemas.openxmlformats.org/officeDocument/2006/relationships/oleObject" Target="../embeddings/oleObject3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333.wmf"/><Relationship Id="rId5" Type="http://schemas.openxmlformats.org/officeDocument/2006/relationships/oleObject" Target="../embeddings/oleObject347.bin"/><Relationship Id="rId4" Type="http://schemas.openxmlformats.org/officeDocument/2006/relationships/image" Target="../media/image332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3" Type="http://schemas.openxmlformats.org/officeDocument/2006/relationships/oleObject" Target="../embeddings/oleObject349.bin"/><Relationship Id="rId7" Type="http://schemas.openxmlformats.org/officeDocument/2006/relationships/oleObject" Target="../embeddings/oleObject3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336.wmf"/><Relationship Id="rId5" Type="http://schemas.openxmlformats.org/officeDocument/2006/relationships/oleObject" Target="../embeddings/oleObject350.bin"/><Relationship Id="rId4" Type="http://schemas.openxmlformats.org/officeDocument/2006/relationships/image" Target="../media/image335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wmf"/><Relationship Id="rId13" Type="http://schemas.openxmlformats.org/officeDocument/2006/relationships/image" Target="../media/image342.wmf"/><Relationship Id="rId18" Type="http://schemas.openxmlformats.org/officeDocument/2006/relationships/oleObject" Target="../embeddings/oleObject360.bin"/><Relationship Id="rId3" Type="http://schemas.openxmlformats.org/officeDocument/2006/relationships/oleObject" Target="../embeddings/oleObject352.bin"/><Relationship Id="rId21" Type="http://schemas.openxmlformats.org/officeDocument/2006/relationships/image" Target="../media/image346.wmf"/><Relationship Id="rId7" Type="http://schemas.openxmlformats.org/officeDocument/2006/relationships/oleObject" Target="../embeddings/oleObject354.bin"/><Relationship Id="rId12" Type="http://schemas.openxmlformats.org/officeDocument/2006/relationships/oleObject" Target="../embeddings/oleObject357.bin"/><Relationship Id="rId17" Type="http://schemas.openxmlformats.org/officeDocument/2006/relationships/image" Target="../media/image34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9.bin"/><Relationship Id="rId20" Type="http://schemas.openxmlformats.org/officeDocument/2006/relationships/oleObject" Target="../embeddings/oleObject361.bin"/><Relationship Id="rId1" Type="http://schemas.openxmlformats.org/officeDocument/2006/relationships/vmlDrawing" Target="../drawings/vmlDrawing83.vml"/><Relationship Id="rId6" Type="http://schemas.openxmlformats.org/officeDocument/2006/relationships/image" Target="../media/image339.wmf"/><Relationship Id="rId11" Type="http://schemas.openxmlformats.org/officeDocument/2006/relationships/image" Target="../media/image341.wmf"/><Relationship Id="rId5" Type="http://schemas.openxmlformats.org/officeDocument/2006/relationships/oleObject" Target="../embeddings/oleObject353.bin"/><Relationship Id="rId15" Type="http://schemas.openxmlformats.org/officeDocument/2006/relationships/image" Target="../media/image343.wmf"/><Relationship Id="rId23" Type="http://schemas.openxmlformats.org/officeDocument/2006/relationships/image" Target="../media/image347.wmf"/><Relationship Id="rId10" Type="http://schemas.openxmlformats.org/officeDocument/2006/relationships/oleObject" Target="../embeddings/oleObject356.bin"/><Relationship Id="rId19" Type="http://schemas.openxmlformats.org/officeDocument/2006/relationships/image" Target="../media/image345.wmf"/><Relationship Id="rId4" Type="http://schemas.openxmlformats.org/officeDocument/2006/relationships/image" Target="../media/image338.wmf"/><Relationship Id="rId9" Type="http://schemas.openxmlformats.org/officeDocument/2006/relationships/oleObject" Target="../embeddings/oleObject355.bin"/><Relationship Id="rId14" Type="http://schemas.openxmlformats.org/officeDocument/2006/relationships/oleObject" Target="../embeddings/oleObject358.bin"/><Relationship Id="rId22" Type="http://schemas.openxmlformats.org/officeDocument/2006/relationships/oleObject" Target="../embeddings/oleObject36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3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1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8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47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wmf"/><Relationship Id="rId11" Type="http://schemas.openxmlformats.org/officeDocument/2006/relationships/image" Target="../media/image53.wmf"/><Relationship Id="rId5" Type="http://schemas.openxmlformats.org/officeDocument/2006/relationships/oleObject" Target="../embeddings/oleObject50.bin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50.wmf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61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5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9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13" Type="http://schemas.openxmlformats.org/officeDocument/2006/relationships/image" Target="../media/image66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oleObject" Target="../embeddings/oleObject66.bin"/><Relationship Id="rId17" Type="http://schemas.openxmlformats.org/officeDocument/2006/relationships/image" Target="../media/image6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8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5" Type="http://schemas.openxmlformats.org/officeDocument/2006/relationships/image" Target="../media/image67.wmf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64.bin"/><Relationship Id="rId14" Type="http://schemas.openxmlformats.org/officeDocument/2006/relationships/oleObject" Target="../embeddings/oleObject6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0.wmf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2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9.bin"/><Relationship Id="rId18" Type="http://schemas.openxmlformats.org/officeDocument/2006/relationships/image" Target="../media/image81.wmf"/><Relationship Id="rId3" Type="http://schemas.openxmlformats.org/officeDocument/2006/relationships/oleObject" Target="../embeddings/oleObject74.bin"/><Relationship Id="rId21" Type="http://schemas.openxmlformats.org/officeDocument/2006/relationships/oleObject" Target="../embeddings/oleObject83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8.bin"/><Relationship Id="rId24" Type="http://schemas.openxmlformats.org/officeDocument/2006/relationships/image" Target="../media/image84.wmf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80.bin"/><Relationship Id="rId23" Type="http://schemas.openxmlformats.org/officeDocument/2006/relationships/oleObject" Target="../embeddings/oleObject84.bin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82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79.wmf"/><Relationship Id="rId22" Type="http://schemas.openxmlformats.org/officeDocument/2006/relationships/image" Target="../media/image8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8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8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oleObject" Target="../embeddings/oleObject89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0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0" Type="http://schemas.openxmlformats.org/officeDocument/2006/relationships/image" Target="../media/image92.wmf"/><Relationship Id="rId4" Type="http://schemas.openxmlformats.org/officeDocument/2006/relationships/image" Target="../media/image89.wmf"/><Relationship Id="rId9" Type="http://schemas.openxmlformats.org/officeDocument/2006/relationships/oleObject" Target="../embeddings/oleObject9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94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03.wmf"/><Relationship Id="rId3" Type="http://schemas.openxmlformats.org/officeDocument/2006/relationships/oleObject" Target="../embeddings/oleObject96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00.w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wmf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7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01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5.wmf"/><Relationship Id="rId11" Type="http://schemas.openxmlformats.org/officeDocument/2006/relationships/oleObject" Target="../embeddings/oleObject108.bin"/><Relationship Id="rId5" Type="http://schemas.openxmlformats.org/officeDocument/2006/relationships/oleObject" Target="../embeddings/oleObject105.bin"/><Relationship Id="rId10" Type="http://schemas.openxmlformats.org/officeDocument/2006/relationships/image" Target="../media/image107.wmf"/><Relationship Id="rId4" Type="http://schemas.openxmlformats.org/officeDocument/2006/relationships/image" Target="../media/image104.wmf"/><Relationship Id="rId9" Type="http://schemas.openxmlformats.org/officeDocument/2006/relationships/oleObject" Target="../embeddings/oleObject10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09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13.wmf"/><Relationship Id="rId9" Type="http://schemas.openxmlformats.org/officeDocument/2006/relationships/image" Target="../media/image15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oleObject" Target="../embeddings/oleObject117.bin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12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14.wmf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16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oleObject" Target="../embeddings/oleObject118.bin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117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26.bin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25.bin"/><Relationship Id="rId5" Type="http://schemas.openxmlformats.org/officeDocument/2006/relationships/oleObject" Target="../embeddings/oleObject122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24.bin"/><Relationship Id="rId14" Type="http://schemas.openxmlformats.org/officeDocument/2006/relationships/image" Target="../media/image12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13" Type="http://schemas.openxmlformats.org/officeDocument/2006/relationships/oleObject" Target="../embeddings/oleObject132.bin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27.wmf"/><Relationship Id="rId11" Type="http://schemas.openxmlformats.org/officeDocument/2006/relationships/oleObject" Target="../embeddings/oleObject131.bin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29.wmf"/><Relationship Id="rId4" Type="http://schemas.openxmlformats.org/officeDocument/2006/relationships/image" Target="../media/image126.wmf"/><Relationship Id="rId9" Type="http://schemas.openxmlformats.org/officeDocument/2006/relationships/oleObject" Target="../embeddings/oleObject130.bin"/><Relationship Id="rId14" Type="http://schemas.openxmlformats.org/officeDocument/2006/relationships/image" Target="../media/image13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13" Type="http://schemas.openxmlformats.org/officeDocument/2006/relationships/image" Target="../media/image136.wmf"/><Relationship Id="rId3" Type="http://schemas.openxmlformats.org/officeDocument/2006/relationships/oleObject" Target="../embeddings/oleObject133.bin"/><Relationship Id="rId7" Type="http://schemas.openxmlformats.org/officeDocument/2006/relationships/oleObject" Target="../embeddings/oleObject135.bin"/><Relationship Id="rId12" Type="http://schemas.openxmlformats.org/officeDocument/2006/relationships/oleObject" Target="../embeddings/oleObject138.bin"/><Relationship Id="rId17" Type="http://schemas.openxmlformats.org/officeDocument/2006/relationships/image" Target="../media/image138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140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3.wmf"/><Relationship Id="rId11" Type="http://schemas.openxmlformats.org/officeDocument/2006/relationships/oleObject" Target="../embeddings/oleObject137.bin"/><Relationship Id="rId5" Type="http://schemas.openxmlformats.org/officeDocument/2006/relationships/oleObject" Target="../embeddings/oleObject134.bin"/><Relationship Id="rId15" Type="http://schemas.openxmlformats.org/officeDocument/2006/relationships/image" Target="../media/image137.wmf"/><Relationship Id="rId10" Type="http://schemas.openxmlformats.org/officeDocument/2006/relationships/image" Target="../media/image135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36.bin"/><Relationship Id="rId14" Type="http://schemas.openxmlformats.org/officeDocument/2006/relationships/oleObject" Target="../embeddings/oleObject139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142.bin"/><Relationship Id="rId10" Type="http://schemas.openxmlformats.org/officeDocument/2006/relationships/image" Target="../media/image141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4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145.bin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146.bin"/><Relationship Id="rId10" Type="http://schemas.openxmlformats.org/officeDocument/2006/relationships/image" Target="../media/image144.wmf"/><Relationship Id="rId4" Type="http://schemas.openxmlformats.org/officeDocument/2006/relationships/image" Target="../media/image132.wmf"/><Relationship Id="rId9" Type="http://schemas.openxmlformats.org/officeDocument/2006/relationships/oleObject" Target="../embeddings/oleObject148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wmf"/><Relationship Id="rId3" Type="http://schemas.openxmlformats.org/officeDocument/2006/relationships/oleObject" Target="../embeddings/oleObject149.bin"/><Relationship Id="rId7" Type="http://schemas.openxmlformats.org/officeDocument/2006/relationships/oleObject" Target="../embeddings/oleObject151.bin"/><Relationship Id="rId12" Type="http://schemas.openxmlformats.org/officeDocument/2006/relationships/image" Target="../media/image1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6.wmf"/><Relationship Id="rId11" Type="http://schemas.openxmlformats.org/officeDocument/2006/relationships/oleObject" Target="../embeddings/oleObject153.bin"/><Relationship Id="rId5" Type="http://schemas.openxmlformats.org/officeDocument/2006/relationships/oleObject" Target="../embeddings/oleObject150.bin"/><Relationship Id="rId10" Type="http://schemas.openxmlformats.org/officeDocument/2006/relationships/image" Target="../media/image148.wmf"/><Relationship Id="rId4" Type="http://schemas.openxmlformats.org/officeDocument/2006/relationships/image" Target="../media/image145.wmf"/><Relationship Id="rId9" Type="http://schemas.openxmlformats.org/officeDocument/2006/relationships/oleObject" Target="../embeddings/oleObject152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oleObject" Target="../embeddings/oleObject154.bin"/><Relationship Id="rId7" Type="http://schemas.openxmlformats.org/officeDocument/2006/relationships/oleObject" Target="../embeddings/oleObject15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155.bin"/><Relationship Id="rId10" Type="http://schemas.openxmlformats.org/officeDocument/2006/relationships/image" Target="../media/image153.wmf"/><Relationship Id="rId4" Type="http://schemas.openxmlformats.org/officeDocument/2006/relationships/image" Target="../media/image150.wmf"/><Relationship Id="rId9" Type="http://schemas.openxmlformats.org/officeDocument/2006/relationships/oleObject" Target="../embeddings/oleObject15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wmf"/><Relationship Id="rId3" Type="http://schemas.openxmlformats.org/officeDocument/2006/relationships/oleObject" Target="../embeddings/oleObject158.bin"/><Relationship Id="rId7" Type="http://schemas.openxmlformats.org/officeDocument/2006/relationships/oleObject" Target="../embeddings/oleObject160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5.wmf"/><Relationship Id="rId5" Type="http://schemas.openxmlformats.org/officeDocument/2006/relationships/oleObject" Target="../embeddings/oleObject159.bin"/><Relationship Id="rId10" Type="http://schemas.openxmlformats.org/officeDocument/2006/relationships/image" Target="../media/image157.wmf"/><Relationship Id="rId4" Type="http://schemas.openxmlformats.org/officeDocument/2006/relationships/image" Target="../media/image154.wmf"/><Relationship Id="rId9" Type="http://schemas.openxmlformats.org/officeDocument/2006/relationships/oleObject" Target="../embeddings/oleObject161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163.bin"/><Relationship Id="rId10" Type="http://schemas.openxmlformats.org/officeDocument/2006/relationships/image" Target="../media/image161.wmf"/><Relationship Id="rId4" Type="http://schemas.openxmlformats.org/officeDocument/2006/relationships/image" Target="../media/image158.wmf"/><Relationship Id="rId9" Type="http://schemas.openxmlformats.org/officeDocument/2006/relationships/oleObject" Target="../embeddings/oleObject165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oleObject" Target="../embeddings/oleObject166.bin"/><Relationship Id="rId7" Type="http://schemas.openxmlformats.org/officeDocument/2006/relationships/oleObject" Target="../embeddings/oleObject16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167.bin"/><Relationship Id="rId4" Type="http://schemas.openxmlformats.org/officeDocument/2006/relationships/image" Target="../media/image16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12" Type="http://schemas.openxmlformats.org/officeDocument/2006/relationships/image" Target="../media/image16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5.wmf"/><Relationship Id="rId11" Type="http://schemas.openxmlformats.org/officeDocument/2006/relationships/oleObject" Target="../embeddings/oleObject173.bin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167.wmf"/><Relationship Id="rId4" Type="http://schemas.openxmlformats.org/officeDocument/2006/relationships/image" Target="../media/image153.wmf"/><Relationship Id="rId9" Type="http://schemas.openxmlformats.org/officeDocument/2006/relationships/oleObject" Target="../embeddings/oleObject17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wmf"/><Relationship Id="rId3" Type="http://schemas.openxmlformats.org/officeDocument/2006/relationships/oleObject" Target="../embeddings/oleObject174.bin"/><Relationship Id="rId7" Type="http://schemas.openxmlformats.org/officeDocument/2006/relationships/oleObject" Target="../embeddings/oleObject176.bin"/><Relationship Id="rId12" Type="http://schemas.openxmlformats.org/officeDocument/2006/relationships/image" Target="../media/image17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70.wmf"/><Relationship Id="rId11" Type="http://schemas.openxmlformats.org/officeDocument/2006/relationships/oleObject" Target="../embeddings/oleObject178.bin"/><Relationship Id="rId5" Type="http://schemas.openxmlformats.org/officeDocument/2006/relationships/oleObject" Target="../embeddings/oleObject175.bin"/><Relationship Id="rId10" Type="http://schemas.openxmlformats.org/officeDocument/2006/relationships/image" Target="../media/image172.wmf"/><Relationship Id="rId4" Type="http://schemas.openxmlformats.org/officeDocument/2006/relationships/image" Target="../media/image169.wmf"/><Relationship Id="rId9" Type="http://schemas.openxmlformats.org/officeDocument/2006/relationships/oleObject" Target="../embeddings/oleObject177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79.bin"/><Relationship Id="rId7" Type="http://schemas.openxmlformats.org/officeDocument/2006/relationships/oleObject" Target="../embeddings/oleObject1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180.bin"/><Relationship Id="rId4" Type="http://schemas.openxmlformats.org/officeDocument/2006/relationships/image" Target="../media/image174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wmf"/><Relationship Id="rId3" Type="http://schemas.openxmlformats.org/officeDocument/2006/relationships/oleObject" Target="../embeddings/oleObject182.bin"/><Relationship Id="rId7" Type="http://schemas.openxmlformats.org/officeDocument/2006/relationships/oleObject" Target="../embeddings/oleObject184.bin"/><Relationship Id="rId12" Type="http://schemas.openxmlformats.org/officeDocument/2006/relationships/image" Target="../media/image181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78.wmf"/><Relationship Id="rId11" Type="http://schemas.openxmlformats.org/officeDocument/2006/relationships/oleObject" Target="../embeddings/oleObject186.bin"/><Relationship Id="rId5" Type="http://schemas.openxmlformats.org/officeDocument/2006/relationships/oleObject" Target="../embeddings/oleObject183.bin"/><Relationship Id="rId10" Type="http://schemas.openxmlformats.org/officeDocument/2006/relationships/image" Target="../media/image180.wmf"/><Relationship Id="rId4" Type="http://schemas.openxmlformats.org/officeDocument/2006/relationships/image" Target="../media/image177.wmf"/><Relationship Id="rId9" Type="http://schemas.openxmlformats.org/officeDocument/2006/relationships/oleObject" Target="../embeddings/oleObject18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87.bin"/><Relationship Id="rId7" Type="http://schemas.openxmlformats.org/officeDocument/2006/relationships/oleObject" Target="../embeddings/oleObject18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83.wmf"/><Relationship Id="rId11" Type="http://schemas.openxmlformats.org/officeDocument/2006/relationships/image" Target="../media/image185.png"/><Relationship Id="rId5" Type="http://schemas.openxmlformats.org/officeDocument/2006/relationships/oleObject" Target="../embeddings/oleObject188.bin"/><Relationship Id="rId10" Type="http://schemas.openxmlformats.org/officeDocument/2006/relationships/image" Target="../media/image184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19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8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7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86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oleObject" Target="../embeddings/oleObject193.bin"/><Relationship Id="rId7" Type="http://schemas.openxmlformats.org/officeDocument/2006/relationships/oleObject" Target="../embeddings/oleObject195.bin"/><Relationship Id="rId12" Type="http://schemas.openxmlformats.org/officeDocument/2006/relationships/image" Target="../media/image1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88.wmf"/><Relationship Id="rId11" Type="http://schemas.openxmlformats.org/officeDocument/2006/relationships/oleObject" Target="../embeddings/oleObject197.bin"/><Relationship Id="rId5" Type="http://schemas.openxmlformats.org/officeDocument/2006/relationships/oleObject" Target="../embeddings/oleObject194.bin"/><Relationship Id="rId10" Type="http://schemas.openxmlformats.org/officeDocument/2006/relationships/image" Target="../media/image190.wmf"/><Relationship Id="rId4" Type="http://schemas.openxmlformats.org/officeDocument/2006/relationships/image" Target="../media/image187.wmf"/><Relationship Id="rId9" Type="http://schemas.openxmlformats.org/officeDocument/2006/relationships/oleObject" Target="../embeddings/oleObject196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13" Type="http://schemas.openxmlformats.org/officeDocument/2006/relationships/oleObject" Target="../embeddings/oleObject203.bin"/><Relationship Id="rId3" Type="http://schemas.openxmlformats.org/officeDocument/2006/relationships/oleObject" Target="../embeddings/oleObject198.bin"/><Relationship Id="rId7" Type="http://schemas.openxmlformats.org/officeDocument/2006/relationships/oleObject" Target="../embeddings/oleObject200.bin"/><Relationship Id="rId12" Type="http://schemas.openxmlformats.org/officeDocument/2006/relationships/image" Target="../media/image19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8.wmf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93.wmf"/><Relationship Id="rId11" Type="http://schemas.openxmlformats.org/officeDocument/2006/relationships/oleObject" Target="../embeddings/oleObject202.bin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4.bin"/><Relationship Id="rId10" Type="http://schemas.openxmlformats.org/officeDocument/2006/relationships/image" Target="../media/image195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197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wmf"/><Relationship Id="rId3" Type="http://schemas.openxmlformats.org/officeDocument/2006/relationships/oleObject" Target="../embeddings/oleObject205.bin"/><Relationship Id="rId7" Type="http://schemas.openxmlformats.org/officeDocument/2006/relationships/oleObject" Target="../embeddings/oleObject207.bin"/><Relationship Id="rId12" Type="http://schemas.openxmlformats.org/officeDocument/2006/relationships/image" Target="../media/image20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00.wmf"/><Relationship Id="rId11" Type="http://schemas.openxmlformats.org/officeDocument/2006/relationships/oleObject" Target="../embeddings/oleObject209.bin"/><Relationship Id="rId5" Type="http://schemas.openxmlformats.org/officeDocument/2006/relationships/oleObject" Target="../embeddings/oleObject206.bin"/><Relationship Id="rId10" Type="http://schemas.openxmlformats.org/officeDocument/2006/relationships/image" Target="../media/image202.wmf"/><Relationship Id="rId4" Type="http://schemas.openxmlformats.org/officeDocument/2006/relationships/image" Target="../media/image199.wmf"/><Relationship Id="rId9" Type="http://schemas.openxmlformats.org/officeDocument/2006/relationships/oleObject" Target="../embeddings/oleObject208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wmf"/><Relationship Id="rId3" Type="http://schemas.openxmlformats.org/officeDocument/2006/relationships/oleObject" Target="../embeddings/oleObject210.bin"/><Relationship Id="rId7" Type="http://schemas.openxmlformats.org/officeDocument/2006/relationships/oleObject" Target="../embeddings/oleObject2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05.wmf"/><Relationship Id="rId5" Type="http://schemas.openxmlformats.org/officeDocument/2006/relationships/oleObject" Target="../embeddings/oleObject211.bin"/><Relationship Id="rId4" Type="http://schemas.openxmlformats.org/officeDocument/2006/relationships/image" Target="../media/image204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wmf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07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wmf"/><Relationship Id="rId3" Type="http://schemas.openxmlformats.org/officeDocument/2006/relationships/oleObject" Target="../embeddings/oleObject216.bin"/><Relationship Id="rId7" Type="http://schemas.openxmlformats.org/officeDocument/2006/relationships/oleObject" Target="../embeddings/oleObject218.bin"/><Relationship Id="rId12" Type="http://schemas.openxmlformats.org/officeDocument/2006/relationships/image" Target="../media/image2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211.wmf"/><Relationship Id="rId11" Type="http://schemas.openxmlformats.org/officeDocument/2006/relationships/oleObject" Target="../embeddings/oleObject220.bin"/><Relationship Id="rId5" Type="http://schemas.openxmlformats.org/officeDocument/2006/relationships/oleObject" Target="../embeddings/oleObject217.bin"/><Relationship Id="rId10" Type="http://schemas.openxmlformats.org/officeDocument/2006/relationships/image" Target="../media/image213.wmf"/><Relationship Id="rId4" Type="http://schemas.openxmlformats.org/officeDocument/2006/relationships/image" Target="../media/image210.wmf"/><Relationship Id="rId9" Type="http://schemas.openxmlformats.org/officeDocument/2006/relationships/oleObject" Target="../embeddings/oleObject219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2.png"/><Relationship Id="rId4" Type="http://schemas.openxmlformats.org/officeDocument/2006/relationships/image" Target="../media/image19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0.png"/><Relationship Id="rId7" Type="http://schemas.openxmlformats.org/officeDocument/2006/relationships/image" Target="../media/image2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0.png"/><Relationship Id="rId5" Type="http://schemas.openxmlformats.org/officeDocument/2006/relationships/image" Target="../media/image2180.png"/><Relationship Id="rId4" Type="http://schemas.openxmlformats.org/officeDocument/2006/relationships/image" Target="../media/image21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7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222.bin"/><Relationship Id="rId11" Type="http://schemas.openxmlformats.org/officeDocument/2006/relationships/image" Target="../media/image219.wmf"/><Relationship Id="rId5" Type="http://schemas.openxmlformats.org/officeDocument/2006/relationships/image" Target="../media/image216.wmf"/><Relationship Id="rId10" Type="http://schemas.openxmlformats.org/officeDocument/2006/relationships/oleObject" Target="../embeddings/oleObject224.bin"/><Relationship Id="rId4" Type="http://schemas.openxmlformats.org/officeDocument/2006/relationships/oleObject" Target="../embeddings/oleObject221.bin"/><Relationship Id="rId9" Type="http://schemas.openxmlformats.org/officeDocument/2006/relationships/image" Target="../media/image218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oleObject" Target="../embeddings/oleObject225.bin"/><Relationship Id="rId7" Type="http://schemas.openxmlformats.org/officeDocument/2006/relationships/oleObject" Target="../embeddings/oleObject2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21.wmf"/><Relationship Id="rId5" Type="http://schemas.openxmlformats.org/officeDocument/2006/relationships/oleObject" Target="../embeddings/oleObject226.bin"/><Relationship Id="rId10" Type="http://schemas.openxmlformats.org/officeDocument/2006/relationships/image" Target="../media/image223.wmf"/><Relationship Id="rId4" Type="http://schemas.openxmlformats.org/officeDocument/2006/relationships/image" Target="../media/image220.wmf"/><Relationship Id="rId9" Type="http://schemas.openxmlformats.org/officeDocument/2006/relationships/oleObject" Target="../embeddings/oleObject228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wmf"/><Relationship Id="rId3" Type="http://schemas.openxmlformats.org/officeDocument/2006/relationships/oleObject" Target="../embeddings/oleObject229.bin"/><Relationship Id="rId7" Type="http://schemas.openxmlformats.org/officeDocument/2006/relationships/oleObject" Target="../embeddings/oleObject231.bin"/><Relationship Id="rId12" Type="http://schemas.openxmlformats.org/officeDocument/2006/relationships/image" Target="../media/image2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25.wmf"/><Relationship Id="rId11" Type="http://schemas.openxmlformats.org/officeDocument/2006/relationships/oleObject" Target="../embeddings/oleObject233.bin"/><Relationship Id="rId5" Type="http://schemas.openxmlformats.org/officeDocument/2006/relationships/oleObject" Target="../embeddings/oleObject230.bin"/><Relationship Id="rId10" Type="http://schemas.openxmlformats.org/officeDocument/2006/relationships/image" Target="../media/image227.wmf"/><Relationship Id="rId4" Type="http://schemas.openxmlformats.org/officeDocument/2006/relationships/image" Target="../media/image224.wmf"/><Relationship Id="rId9" Type="http://schemas.openxmlformats.org/officeDocument/2006/relationships/oleObject" Target="../embeddings/oleObject232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6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235.bin"/><Relationship Id="rId5" Type="http://schemas.openxmlformats.org/officeDocument/2006/relationships/image" Target="../media/image229.wmf"/><Relationship Id="rId4" Type="http://schemas.openxmlformats.org/officeDocument/2006/relationships/oleObject" Target="../embeddings/oleObject234.bin"/><Relationship Id="rId9" Type="http://schemas.openxmlformats.org/officeDocument/2006/relationships/image" Target="../media/image231.w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oleObject" Target="../embeddings/oleObject237.bin"/><Relationship Id="rId7" Type="http://schemas.openxmlformats.org/officeDocument/2006/relationships/oleObject" Target="../embeddings/oleObject2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238.bin"/><Relationship Id="rId4" Type="http://schemas.openxmlformats.org/officeDocument/2006/relationships/image" Target="../media/image232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wmf"/><Relationship Id="rId13" Type="http://schemas.openxmlformats.org/officeDocument/2006/relationships/oleObject" Target="../embeddings/oleObject245.bin"/><Relationship Id="rId3" Type="http://schemas.openxmlformats.org/officeDocument/2006/relationships/oleObject" Target="../embeddings/oleObject240.bin"/><Relationship Id="rId7" Type="http://schemas.openxmlformats.org/officeDocument/2006/relationships/oleObject" Target="../embeddings/oleObject242.bin"/><Relationship Id="rId12" Type="http://schemas.openxmlformats.org/officeDocument/2006/relationships/image" Target="../media/image2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236.wmf"/><Relationship Id="rId11" Type="http://schemas.openxmlformats.org/officeDocument/2006/relationships/oleObject" Target="../embeddings/oleObject244.bin"/><Relationship Id="rId5" Type="http://schemas.openxmlformats.org/officeDocument/2006/relationships/oleObject" Target="../embeddings/oleObject241.bin"/><Relationship Id="rId10" Type="http://schemas.openxmlformats.org/officeDocument/2006/relationships/image" Target="../media/image238.wmf"/><Relationship Id="rId4" Type="http://schemas.openxmlformats.org/officeDocument/2006/relationships/image" Target="../media/image235.wmf"/><Relationship Id="rId9" Type="http://schemas.openxmlformats.org/officeDocument/2006/relationships/oleObject" Target="../embeddings/oleObject243.bin"/><Relationship Id="rId14" Type="http://schemas.openxmlformats.org/officeDocument/2006/relationships/oleObject" Target="../embeddings/oleObject24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0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wmf"/><Relationship Id="rId13" Type="http://schemas.openxmlformats.org/officeDocument/2006/relationships/oleObject" Target="../embeddings/oleObject252.bin"/><Relationship Id="rId3" Type="http://schemas.openxmlformats.org/officeDocument/2006/relationships/oleObject" Target="../embeddings/oleObject247.bin"/><Relationship Id="rId7" Type="http://schemas.openxmlformats.org/officeDocument/2006/relationships/oleObject" Target="../embeddings/oleObject249.bin"/><Relationship Id="rId12" Type="http://schemas.openxmlformats.org/officeDocument/2006/relationships/image" Target="../media/image247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48.wmf"/><Relationship Id="rId1" Type="http://schemas.openxmlformats.org/officeDocument/2006/relationships/vmlDrawing" Target="../drawings/vmlDrawing56.vml"/><Relationship Id="rId6" Type="http://schemas.openxmlformats.org/officeDocument/2006/relationships/image" Target="../media/image244.wmf"/><Relationship Id="rId11" Type="http://schemas.openxmlformats.org/officeDocument/2006/relationships/oleObject" Target="../embeddings/oleObject251.bin"/><Relationship Id="rId5" Type="http://schemas.openxmlformats.org/officeDocument/2006/relationships/oleObject" Target="../embeddings/oleObject248.bin"/><Relationship Id="rId15" Type="http://schemas.openxmlformats.org/officeDocument/2006/relationships/oleObject" Target="../embeddings/oleObject253.bin"/><Relationship Id="rId10" Type="http://schemas.openxmlformats.org/officeDocument/2006/relationships/image" Target="../media/image246.wmf"/><Relationship Id="rId4" Type="http://schemas.openxmlformats.org/officeDocument/2006/relationships/image" Target="../media/image243.wmf"/><Relationship Id="rId9" Type="http://schemas.openxmlformats.org/officeDocument/2006/relationships/oleObject" Target="../embeddings/oleObject250.bin"/><Relationship Id="rId14" Type="http://schemas.openxmlformats.org/officeDocument/2006/relationships/image" Target="../media/image2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wmf"/><Relationship Id="rId13" Type="http://schemas.openxmlformats.org/officeDocument/2006/relationships/image" Target="../media/image253.wmf"/><Relationship Id="rId3" Type="http://schemas.openxmlformats.org/officeDocument/2006/relationships/oleObject" Target="../embeddings/oleObject254.bin"/><Relationship Id="rId7" Type="http://schemas.openxmlformats.org/officeDocument/2006/relationships/oleObject" Target="../embeddings/oleObject256.bin"/><Relationship Id="rId12" Type="http://schemas.openxmlformats.org/officeDocument/2006/relationships/oleObject" Target="../embeddings/oleObject259.bin"/><Relationship Id="rId17" Type="http://schemas.openxmlformats.org/officeDocument/2006/relationships/image" Target="../media/image25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61.bin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50.wmf"/><Relationship Id="rId11" Type="http://schemas.openxmlformats.org/officeDocument/2006/relationships/oleObject" Target="../embeddings/oleObject258.bin"/><Relationship Id="rId5" Type="http://schemas.openxmlformats.org/officeDocument/2006/relationships/oleObject" Target="../embeddings/oleObject255.bin"/><Relationship Id="rId15" Type="http://schemas.openxmlformats.org/officeDocument/2006/relationships/image" Target="../media/image254.wmf"/><Relationship Id="rId10" Type="http://schemas.openxmlformats.org/officeDocument/2006/relationships/image" Target="../media/image252.wmf"/><Relationship Id="rId4" Type="http://schemas.openxmlformats.org/officeDocument/2006/relationships/image" Target="../media/image249.wmf"/><Relationship Id="rId9" Type="http://schemas.openxmlformats.org/officeDocument/2006/relationships/oleObject" Target="../embeddings/oleObject257.bin"/><Relationship Id="rId14" Type="http://schemas.openxmlformats.org/officeDocument/2006/relationships/oleObject" Target="../embeddings/oleObject260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wmf"/><Relationship Id="rId13" Type="http://schemas.openxmlformats.org/officeDocument/2006/relationships/oleObject" Target="../embeddings/oleObject267.bin"/><Relationship Id="rId3" Type="http://schemas.openxmlformats.org/officeDocument/2006/relationships/oleObject" Target="../embeddings/oleObject262.bin"/><Relationship Id="rId7" Type="http://schemas.openxmlformats.org/officeDocument/2006/relationships/oleObject" Target="../embeddings/oleObject264.bin"/><Relationship Id="rId12" Type="http://schemas.openxmlformats.org/officeDocument/2006/relationships/image" Target="../media/image26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57.wmf"/><Relationship Id="rId11" Type="http://schemas.openxmlformats.org/officeDocument/2006/relationships/oleObject" Target="../embeddings/oleObject266.bin"/><Relationship Id="rId5" Type="http://schemas.openxmlformats.org/officeDocument/2006/relationships/oleObject" Target="../embeddings/oleObject263.bin"/><Relationship Id="rId10" Type="http://schemas.openxmlformats.org/officeDocument/2006/relationships/image" Target="../media/image259.wmf"/><Relationship Id="rId4" Type="http://schemas.openxmlformats.org/officeDocument/2006/relationships/image" Target="../media/image256.wmf"/><Relationship Id="rId9" Type="http://schemas.openxmlformats.org/officeDocument/2006/relationships/oleObject" Target="../embeddings/oleObject265.bin"/><Relationship Id="rId14" Type="http://schemas.openxmlformats.org/officeDocument/2006/relationships/image" Target="../media/image261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13" Type="http://schemas.openxmlformats.org/officeDocument/2006/relationships/oleObject" Target="../embeddings/oleObject273.bin"/><Relationship Id="rId3" Type="http://schemas.openxmlformats.org/officeDocument/2006/relationships/oleObject" Target="../embeddings/oleObject268.bin"/><Relationship Id="rId7" Type="http://schemas.openxmlformats.org/officeDocument/2006/relationships/oleObject" Target="../embeddings/oleObject270.bin"/><Relationship Id="rId12" Type="http://schemas.openxmlformats.org/officeDocument/2006/relationships/image" Target="../media/image266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8.wmf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63.wmf"/><Relationship Id="rId11" Type="http://schemas.openxmlformats.org/officeDocument/2006/relationships/oleObject" Target="../embeddings/oleObject272.bin"/><Relationship Id="rId5" Type="http://schemas.openxmlformats.org/officeDocument/2006/relationships/oleObject" Target="../embeddings/oleObject269.bin"/><Relationship Id="rId15" Type="http://schemas.openxmlformats.org/officeDocument/2006/relationships/oleObject" Target="../embeddings/oleObject274.bin"/><Relationship Id="rId10" Type="http://schemas.openxmlformats.org/officeDocument/2006/relationships/image" Target="../media/image265.wmf"/><Relationship Id="rId4" Type="http://schemas.openxmlformats.org/officeDocument/2006/relationships/image" Target="../media/image262.wmf"/><Relationship Id="rId9" Type="http://schemas.openxmlformats.org/officeDocument/2006/relationships/oleObject" Target="../embeddings/oleObject271.bin"/><Relationship Id="rId14" Type="http://schemas.openxmlformats.org/officeDocument/2006/relationships/image" Target="../media/image267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wmf"/><Relationship Id="rId3" Type="http://schemas.openxmlformats.org/officeDocument/2006/relationships/oleObject" Target="../embeddings/oleObject275.bin"/><Relationship Id="rId7" Type="http://schemas.openxmlformats.org/officeDocument/2006/relationships/oleObject" Target="../embeddings/oleObject2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70.wmf"/><Relationship Id="rId5" Type="http://schemas.openxmlformats.org/officeDocument/2006/relationships/oleObject" Target="../embeddings/oleObject276.bin"/><Relationship Id="rId4" Type="http://schemas.openxmlformats.org/officeDocument/2006/relationships/image" Target="../media/image269.w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2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wmf"/><Relationship Id="rId3" Type="http://schemas.openxmlformats.org/officeDocument/2006/relationships/oleObject" Target="../embeddings/oleObject278.bin"/><Relationship Id="rId7" Type="http://schemas.openxmlformats.org/officeDocument/2006/relationships/oleObject" Target="../embeddings/oleObject2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279.bin"/><Relationship Id="rId10" Type="http://schemas.openxmlformats.org/officeDocument/2006/relationships/image" Target="../media/image275.wmf"/><Relationship Id="rId4" Type="http://schemas.openxmlformats.org/officeDocument/2006/relationships/image" Target="../media/image272.wmf"/><Relationship Id="rId9" Type="http://schemas.openxmlformats.org/officeDocument/2006/relationships/oleObject" Target="../embeddings/oleObject281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wmf"/><Relationship Id="rId3" Type="http://schemas.openxmlformats.org/officeDocument/2006/relationships/oleObject" Target="../embeddings/oleObject282.bin"/><Relationship Id="rId7" Type="http://schemas.openxmlformats.org/officeDocument/2006/relationships/oleObject" Target="../embeddings/oleObject2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277.wmf"/><Relationship Id="rId5" Type="http://schemas.openxmlformats.org/officeDocument/2006/relationships/oleObject" Target="../embeddings/oleObject283.bin"/><Relationship Id="rId4" Type="http://schemas.openxmlformats.org/officeDocument/2006/relationships/image" Target="../media/image276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wmf"/><Relationship Id="rId3" Type="http://schemas.openxmlformats.org/officeDocument/2006/relationships/oleObject" Target="../embeddings/oleObject285.bin"/><Relationship Id="rId7" Type="http://schemas.openxmlformats.org/officeDocument/2006/relationships/oleObject" Target="../embeddings/oleObject28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80.wmf"/><Relationship Id="rId5" Type="http://schemas.openxmlformats.org/officeDocument/2006/relationships/oleObject" Target="../embeddings/oleObject286.bin"/><Relationship Id="rId4" Type="http://schemas.openxmlformats.org/officeDocument/2006/relationships/image" Target="../media/image279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wmf"/><Relationship Id="rId3" Type="http://schemas.openxmlformats.org/officeDocument/2006/relationships/oleObject" Target="../embeddings/oleObject288.bin"/><Relationship Id="rId7" Type="http://schemas.openxmlformats.org/officeDocument/2006/relationships/oleObject" Target="../embeddings/oleObject29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83.wmf"/><Relationship Id="rId5" Type="http://schemas.openxmlformats.org/officeDocument/2006/relationships/oleObject" Target="../embeddings/oleObject289.bin"/><Relationship Id="rId4" Type="http://schemas.openxmlformats.org/officeDocument/2006/relationships/image" Target="../media/image282.w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86.wmf"/><Relationship Id="rId5" Type="http://schemas.openxmlformats.org/officeDocument/2006/relationships/oleObject" Target="../embeddings/oleObject292.bin"/><Relationship Id="rId4" Type="http://schemas.openxmlformats.org/officeDocument/2006/relationships/image" Target="../media/image285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28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4.bin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289.wmf"/><Relationship Id="rId5" Type="http://schemas.openxmlformats.org/officeDocument/2006/relationships/oleObject" Target="../embeddings/oleObject295.bin"/><Relationship Id="rId4" Type="http://schemas.openxmlformats.org/officeDocument/2006/relationships/image" Target="../media/image28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wmf"/><Relationship Id="rId3" Type="http://schemas.openxmlformats.org/officeDocument/2006/relationships/oleObject" Target="../embeddings/oleObject296.bin"/><Relationship Id="rId7" Type="http://schemas.openxmlformats.org/officeDocument/2006/relationships/oleObject" Target="../embeddings/oleObject2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91.wmf"/><Relationship Id="rId5" Type="http://schemas.openxmlformats.org/officeDocument/2006/relationships/oleObject" Target="../embeddings/oleObject297.bin"/><Relationship Id="rId4" Type="http://schemas.openxmlformats.org/officeDocument/2006/relationships/image" Target="../media/image290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94.wmf"/><Relationship Id="rId5" Type="http://schemas.openxmlformats.org/officeDocument/2006/relationships/oleObject" Target="../embeddings/oleObject300.bin"/><Relationship Id="rId4" Type="http://schemas.openxmlformats.org/officeDocument/2006/relationships/image" Target="../media/image29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oleObject" Target="../embeddings/oleObject301.bin"/><Relationship Id="rId7" Type="http://schemas.openxmlformats.org/officeDocument/2006/relationships/oleObject" Target="../embeddings/oleObject3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96.wmf"/><Relationship Id="rId5" Type="http://schemas.openxmlformats.org/officeDocument/2006/relationships/oleObject" Target="../embeddings/oleObject302.bin"/><Relationship Id="rId10" Type="http://schemas.openxmlformats.org/officeDocument/2006/relationships/image" Target="../media/image298.wmf"/><Relationship Id="rId4" Type="http://schemas.openxmlformats.org/officeDocument/2006/relationships/image" Target="../media/image295.wmf"/><Relationship Id="rId9" Type="http://schemas.openxmlformats.org/officeDocument/2006/relationships/oleObject" Target="../embeddings/oleObject304.bin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wmf"/><Relationship Id="rId3" Type="http://schemas.openxmlformats.org/officeDocument/2006/relationships/oleObject" Target="../embeddings/oleObject305.bin"/><Relationship Id="rId7" Type="http://schemas.openxmlformats.org/officeDocument/2006/relationships/oleObject" Target="../embeddings/oleObject3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300.w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29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Grp="1" noChangeArrowheads="1"/>
          </p:cNvSpPr>
          <p:nvPr>
            <p:ph type="ctrTitle"/>
          </p:nvPr>
        </p:nvSpPr>
        <p:spPr>
          <a:xfrm>
            <a:off x="179388" y="1700213"/>
            <a:ext cx="8382000" cy="1920875"/>
          </a:xfrm>
          <a:noFill/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zh-CN" altLang="en-US" sz="6000" b="1" i="1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第</a:t>
            </a:r>
            <a:r>
              <a:rPr lang="en-US" altLang="zh-CN" sz="6000" b="1" i="1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</a:t>
            </a:r>
            <a:r>
              <a:rPr lang="zh-CN" altLang="en-US" sz="6000" b="1" i="1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章 </a:t>
            </a:r>
            <a:br>
              <a:rPr lang="zh-CN" altLang="en-US" sz="6000" b="1" i="1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6000" b="1" i="1">
                <a:solidFill>
                  <a:srgbClr val="008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容斥原理和鸽巢原理</a:t>
            </a:r>
            <a:endParaRPr lang="zh-CN" altLang="en-US" sz="6000" b="1" i="1">
              <a:solidFill>
                <a:srgbClr val="008000"/>
              </a:solidFill>
            </a:endParaRPr>
          </a:p>
        </p:txBody>
      </p:sp>
      <p:sp>
        <p:nvSpPr>
          <p:cNvPr id="7171" name="Text Box 1056"/>
          <p:cNvSpPr txBox="1">
            <a:spLocks noChangeArrowheads="1"/>
          </p:cNvSpPr>
          <p:nvPr/>
        </p:nvSpPr>
        <p:spPr bwMode="auto">
          <a:xfrm>
            <a:off x="0" y="5013325"/>
            <a:ext cx="1258888" cy="1004888"/>
          </a:xfrm>
          <a:prstGeom prst="rect">
            <a:avLst/>
          </a:prstGeom>
          <a:solidFill>
            <a:srgbClr val="D9EDFF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SzPct val="9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6600"/>
              </a:buClr>
              <a:buFont typeface="Wingdings" panose="05000000000000000000" pitchFamily="2" charset="2"/>
              <a:buChar char="v"/>
              <a:defRPr kumimoji="1" sz="28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rgbClr val="6600CC"/>
              </a:buClr>
              <a:buFont typeface="Wingdings" panose="05000000000000000000" pitchFamily="2" charset="2"/>
              <a:buChar char="Ø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Wingdings" panose="05000000000000000000" pitchFamily="2" charset="2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400" b="0">
              <a:latin typeface="Tahoma" panose="020B0604030504040204" pitchFamily="34" charset="0"/>
              <a:ea typeface="Dotum" pitchFamily="34" charset="-127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400" b="0">
              <a:latin typeface="Tahoma" panose="020B0604030504040204" pitchFamily="34" charset="0"/>
              <a:ea typeface="Dotum" pitchFamily="34" charset="-127"/>
            </a:endParaRPr>
          </a:p>
        </p:txBody>
      </p:sp>
      <p:pic>
        <p:nvPicPr>
          <p:cNvPr id="7172" name="Picture 5" descr="tb0[1]">
            <a:hlinkClick r:id="rId2" action="ppaction://hlinksldjump"/>
          </p:cNvPr>
          <p:cNvPicPr>
            <a:picLocks noGrp="1" noChangeAspect="1" noChangeArrowheads="1"/>
          </p:cNvPicPr>
          <p:nvPr>
            <p:ph type="subTitle"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/>
          <a:stretch>
            <a:fillRect/>
          </a:stretch>
        </p:blipFill>
        <p:spPr>
          <a:xfrm>
            <a:off x="14288" y="4984750"/>
            <a:ext cx="8909050" cy="1389063"/>
          </a:xfr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DC2002-0083-46DF-BF5B-07D41059E33B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43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8AD4AF8-3BCC-4D35-925B-D59BE54BABF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28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642350" cy="4670425"/>
          </a:xfrm>
        </p:spPr>
        <p:txBody>
          <a:bodyPr/>
          <a:lstStyle/>
          <a:p>
            <a:pPr marL="571500" indent="-571500" eaLnBrk="1" hangingPunct="1"/>
            <a:r>
              <a:rPr lang="zh-CN" altLang="en-US" dirty="0"/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3.2</a:t>
            </a:r>
            <a:r>
              <a:rPr lang="en-US" altLang="zh-CN" dirty="0"/>
              <a:t> </a:t>
            </a:r>
            <a:r>
              <a:rPr lang="zh-CN" altLang="en-US" dirty="0"/>
              <a:t>一个学校只有三门课程：数学、物理、化学。已知修这三门课的学生分别有</a:t>
            </a:r>
            <a:r>
              <a:rPr lang="en-US" altLang="zh-CN" dirty="0">
                <a:latin typeface="Times New Roman" panose="02020603050405020304" pitchFamily="18" charset="0"/>
              </a:rPr>
              <a:t>170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130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120</a:t>
            </a:r>
            <a:r>
              <a:rPr lang="zh-CN" altLang="en-US" dirty="0"/>
              <a:t>人；同时修数学、物理两门课的学生</a:t>
            </a:r>
            <a:r>
              <a:rPr lang="en-US" altLang="zh-CN" dirty="0">
                <a:latin typeface="Times New Roman" panose="02020603050405020304" pitchFamily="18" charset="0"/>
              </a:rPr>
              <a:t>45</a:t>
            </a:r>
            <a:r>
              <a:rPr lang="zh-CN" altLang="en-US" dirty="0"/>
              <a:t>人；同时修数学、化学的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/>
              <a:t>人；同时修物理、化学的</a:t>
            </a:r>
            <a:r>
              <a:rPr lang="en-US" altLang="zh-CN" dirty="0">
                <a:latin typeface="Times New Roman" panose="02020603050405020304" pitchFamily="18" charset="0"/>
              </a:rPr>
              <a:t>22</a:t>
            </a:r>
            <a:r>
              <a:rPr lang="zh-CN" altLang="en-US" dirty="0"/>
              <a:t>人；同时修三门课的学生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/>
              <a:t>人，问这学校共有多少人（每人必须至少选一门课）？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解 设</a:t>
            </a:r>
            <a:r>
              <a:rPr lang="en-US" altLang="zh-CN" dirty="0">
                <a:latin typeface="Times New Roman" panose="02020603050405020304" pitchFamily="18" charset="0"/>
              </a:rPr>
              <a:t>M</a:t>
            </a:r>
            <a:r>
              <a:rPr lang="zh-CN" altLang="en-US" dirty="0"/>
              <a:t>为修数学课学生的集合；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zh-CN" altLang="en-US" dirty="0"/>
              <a:t>为修物理课学生的集合；</a:t>
            </a:r>
            <a:r>
              <a:rPr lang="en-US" altLang="zh-CN" dirty="0">
                <a:latin typeface="Times New Roman" panose="02020603050405020304" pitchFamily="18" charset="0"/>
              </a:rPr>
              <a:t>C</a:t>
            </a:r>
            <a:r>
              <a:rPr lang="zh-CN" altLang="en-US" dirty="0"/>
              <a:t>为修化学课学生的集合。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5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2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54EBE0-017F-43C9-ABBB-DAE0BA61115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16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43324A0-952B-4901-9FE9-C7998EB9BA4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54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96300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3-36</a:t>
            </a:r>
            <a:r>
              <a:rPr lang="zh-CN" altLang="en-US" dirty="0">
                <a:latin typeface="Times New Roman" panose="02020603050405020304" pitchFamily="18" charset="0"/>
              </a:rPr>
              <a:t> 一个抽屉里有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件衬杉，其中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件是蓝的，</a:t>
            </a:r>
            <a:r>
              <a:rPr lang="en-US" altLang="zh-CN" dirty="0">
                <a:latin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</a:rPr>
              <a:t>件是灰的，</a:t>
            </a:r>
            <a:r>
              <a:rPr lang="en-US" altLang="zh-CN" dirty="0">
                <a:latin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</a:rPr>
              <a:t>件是红的。试问应从中随意抽取多少件能保证有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件是同色的？又应抽取多少件能保证有</a:t>
            </a:r>
            <a:r>
              <a:rPr lang="en-US" altLang="zh-CN" dirty="0">
                <a:latin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8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9</a:t>
            </a:r>
            <a:r>
              <a:rPr lang="zh-CN" altLang="en-US" dirty="0">
                <a:latin typeface="Times New Roman" panose="02020603050405020304" pitchFamily="18" charset="0"/>
              </a:rPr>
              <a:t>件是同色的？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解 由鸽巢原理：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个鸽巢，</a:t>
            </a:r>
            <a:r>
              <a:rPr lang="en-US" altLang="zh-CN" dirty="0">
                <a:latin typeface="Times New Roman" panose="02020603050405020304" pitchFamily="18" charset="0"/>
              </a:rPr>
              <a:t>kn+1</a:t>
            </a:r>
            <a:r>
              <a:rPr lang="zh-CN" altLang="en-US" dirty="0">
                <a:latin typeface="Times New Roman" panose="02020603050405020304" pitchFamily="18" charset="0"/>
              </a:rPr>
              <a:t>只鸽子，则至少存在一个鸽巢，使得该鸽巢中至少有</a:t>
            </a:r>
            <a:r>
              <a:rPr lang="en-US" altLang="zh-CN" dirty="0">
                <a:latin typeface="Times New Roman" panose="02020603050405020304" pitchFamily="18" charset="0"/>
              </a:rPr>
              <a:t>k+1</a:t>
            </a:r>
            <a:r>
              <a:rPr lang="zh-CN" altLang="en-US" dirty="0">
                <a:latin typeface="Times New Roman" panose="02020603050405020304" pitchFamily="18" charset="0"/>
              </a:rPr>
              <a:t>只鸽子。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这时</a:t>
            </a:r>
            <a:r>
              <a:rPr lang="en-US" altLang="zh-CN" dirty="0">
                <a:latin typeface="Times New Roman" panose="02020603050405020304" pitchFamily="18" charset="0"/>
              </a:rPr>
              <a:t>n=3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k+1=4</a:t>
            </a:r>
            <a:r>
              <a:rPr lang="zh-CN" altLang="en-US" dirty="0">
                <a:latin typeface="Times New Roman" panose="02020603050405020304" pitchFamily="18" charset="0"/>
              </a:rPr>
              <a:t>，所以</a:t>
            </a:r>
            <a:r>
              <a:rPr lang="en-US" altLang="zh-CN" dirty="0">
                <a:latin typeface="Times New Roman" panose="02020603050405020304" pitchFamily="18" charset="0"/>
              </a:rPr>
              <a:t>k=3</a:t>
            </a:r>
            <a:r>
              <a:rPr lang="zh-CN" altLang="en-US" dirty="0">
                <a:latin typeface="Times New Roman" panose="02020603050405020304" pitchFamily="18" charset="0"/>
              </a:rPr>
              <a:t>，于是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即随意抽取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件能保证有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件是同色的。</a:t>
            </a:r>
          </a:p>
        </p:txBody>
      </p:sp>
      <p:sp>
        <p:nvSpPr>
          <p:cNvPr id="11162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1162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162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162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5438" name="Object 14"/>
          <p:cNvGraphicFramePr>
            <a:graphicFrameLocks noChangeAspect="1"/>
          </p:cNvGraphicFramePr>
          <p:nvPr/>
        </p:nvGraphicFramePr>
        <p:xfrm>
          <a:off x="2268538" y="4508500"/>
          <a:ext cx="33385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27" name="公式" r:id="rId3" imgW="1307532" imgH="177723" progId="Equation.3">
                  <p:embed/>
                </p:oleObj>
              </mc:Choice>
              <mc:Fallback>
                <p:oleObj name="公式" r:id="rId3" imgW="1307532" imgH="17772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508500"/>
                        <a:ext cx="3338512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6AB2D9-008E-4A31-AD92-6D559295219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26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C27576F-6ACA-4544-87ED-2DB15F450BA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6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/>
              <a:t>     </a:t>
            </a:r>
            <a:r>
              <a:rPr lang="en-US" altLang="zh-CN">
                <a:latin typeface="Times New Roman" panose="02020603050405020304" pitchFamily="18" charset="0"/>
              </a:rPr>
              <a:t>(2) </a:t>
            </a:r>
            <a:r>
              <a:rPr lang="zh-CN" altLang="en-US">
                <a:latin typeface="Times New Roman" panose="02020603050405020304" pitchFamily="18" charset="0"/>
              </a:rPr>
              <a:t>这时不能直接用鸽巢原理。考虑一种最坏的情形，在所抽取的衬衫中有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件是蓝的。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这时</a:t>
            </a:r>
            <a:r>
              <a:rPr lang="en-US" altLang="zh-CN">
                <a:latin typeface="Times New Roman" panose="02020603050405020304" pitchFamily="18" charset="0"/>
              </a:rPr>
              <a:t>n=2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k+1=5</a:t>
            </a:r>
            <a:r>
              <a:rPr lang="zh-CN" altLang="en-US">
                <a:latin typeface="Times New Roman" panose="02020603050405020304" pitchFamily="18" charset="0"/>
              </a:rPr>
              <a:t>，所以</a:t>
            </a:r>
            <a:r>
              <a:rPr lang="en-US" altLang="zh-CN">
                <a:latin typeface="Times New Roman" panose="02020603050405020304" pitchFamily="18" charset="0"/>
              </a:rPr>
              <a:t>k=4</a:t>
            </a:r>
            <a:r>
              <a:rPr lang="zh-CN" altLang="en-US">
                <a:latin typeface="Times New Roman" panose="02020603050405020304" pitchFamily="18" charset="0"/>
              </a:rPr>
              <a:t>，于是应抽取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即随意抽取</a:t>
            </a:r>
            <a:r>
              <a:rPr lang="en-US" altLang="zh-CN">
                <a:latin typeface="Times New Roman" panose="02020603050405020304" pitchFamily="18" charset="0"/>
              </a:rPr>
              <a:t>13</a:t>
            </a:r>
            <a:r>
              <a:rPr lang="zh-CN" altLang="en-US">
                <a:latin typeface="Times New Roman" panose="02020603050405020304" pitchFamily="18" charset="0"/>
              </a:rPr>
              <a:t>件能保证有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件是同色的。</a:t>
            </a:r>
          </a:p>
        </p:txBody>
      </p:sp>
      <p:sp>
        <p:nvSpPr>
          <p:cNvPr id="11264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1264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4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4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4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6462" name="Object 14"/>
          <p:cNvGraphicFramePr>
            <a:graphicFrameLocks noChangeAspect="1"/>
          </p:cNvGraphicFramePr>
          <p:nvPr/>
        </p:nvGraphicFramePr>
        <p:xfrm>
          <a:off x="2124075" y="3141663"/>
          <a:ext cx="425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7" name="公式" r:id="rId3" imgW="1726451" imgH="177723" progId="Equation.3">
                  <p:embed/>
                </p:oleObj>
              </mc:Choice>
              <mc:Fallback>
                <p:oleObj name="公式" r:id="rId3" imgW="1726451" imgH="17772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141663"/>
                        <a:ext cx="425450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1F0B8D6-97BC-4875-B194-F738F0F333F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36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FB6D1B-BEDE-4A6D-90C5-327AF89F576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74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/>
              <a:t>      </a:t>
            </a:r>
            <a:r>
              <a:rPr lang="en-US" altLang="zh-CN">
                <a:latin typeface="Times New Roman" panose="02020603050405020304" pitchFamily="18" charset="0"/>
              </a:rPr>
              <a:t>(3) </a:t>
            </a:r>
            <a:r>
              <a:rPr lang="zh-CN" altLang="en-US">
                <a:latin typeface="Times New Roman" panose="02020603050405020304" pitchFamily="18" charset="0"/>
              </a:rPr>
              <a:t>同样假设在所抽取的衬衫中有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件是蓝的。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 这时</a:t>
            </a:r>
            <a:r>
              <a:rPr lang="en-US" altLang="zh-CN">
                <a:latin typeface="Times New Roman" panose="02020603050405020304" pitchFamily="18" charset="0"/>
              </a:rPr>
              <a:t>n=2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k+1=6</a:t>
            </a:r>
            <a:r>
              <a:rPr lang="zh-CN" altLang="en-US">
                <a:latin typeface="Times New Roman" panose="02020603050405020304" pitchFamily="18" charset="0"/>
              </a:rPr>
              <a:t>，所以</a:t>
            </a:r>
            <a:r>
              <a:rPr lang="en-US" altLang="zh-CN">
                <a:latin typeface="Times New Roman" panose="02020603050405020304" pitchFamily="18" charset="0"/>
              </a:rPr>
              <a:t>k=5</a:t>
            </a:r>
            <a:r>
              <a:rPr lang="zh-CN" altLang="en-US">
                <a:latin typeface="Times New Roman" panose="02020603050405020304" pitchFamily="18" charset="0"/>
              </a:rPr>
              <a:t>，于是应抽取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即随意抽取</a:t>
            </a:r>
            <a:r>
              <a:rPr lang="en-US" altLang="zh-CN">
                <a:latin typeface="Times New Roman" panose="02020603050405020304" pitchFamily="18" charset="0"/>
              </a:rPr>
              <a:t>15</a:t>
            </a:r>
            <a:r>
              <a:rPr lang="zh-CN" altLang="en-US">
                <a:latin typeface="Times New Roman" panose="02020603050405020304" pitchFamily="18" charset="0"/>
              </a:rPr>
              <a:t>件能保证有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件是同色的。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同理可证，随意抽取</a:t>
            </a:r>
            <a:r>
              <a:rPr lang="en-US" altLang="zh-CN">
                <a:latin typeface="Times New Roman" panose="02020603050405020304" pitchFamily="18" charset="0"/>
              </a:rPr>
              <a:t>17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19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20</a:t>
            </a:r>
            <a:r>
              <a:rPr lang="zh-CN" altLang="en-US">
                <a:latin typeface="Times New Roman" panose="02020603050405020304" pitchFamily="18" charset="0"/>
              </a:rPr>
              <a:t>件能保证有</a:t>
            </a:r>
            <a:r>
              <a:rPr lang="en-US" altLang="zh-CN">
                <a:latin typeface="Times New Roman" panose="02020603050405020304" pitchFamily="18" charset="0"/>
              </a:rPr>
              <a:t>7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8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件是同色的。 </a:t>
            </a:r>
          </a:p>
        </p:txBody>
      </p:sp>
      <p:sp>
        <p:nvSpPr>
          <p:cNvPr id="11366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1367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7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3680" name="Rectangle 17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7488" name="Object 16"/>
          <p:cNvGraphicFramePr>
            <a:graphicFrameLocks noChangeAspect="1"/>
          </p:cNvGraphicFramePr>
          <p:nvPr/>
        </p:nvGraphicFramePr>
        <p:xfrm>
          <a:off x="2051050" y="2781300"/>
          <a:ext cx="403383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82" name="公式" r:id="rId3" imgW="1726451" imgH="177723" progId="Equation.3">
                  <p:embed/>
                </p:oleObj>
              </mc:Choice>
              <mc:Fallback>
                <p:oleObj name="公式" r:id="rId3" imgW="1726451" imgH="17772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781300"/>
                        <a:ext cx="403383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A2778F-7067-41FF-8195-A766182CE1A2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05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591954-B25B-4D47-82BA-F4A322DDEA0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05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3.3 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3.6 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3.7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3.54</a:t>
            </a:r>
            <a:r>
              <a:rPr lang="en-US" altLang="zh-CN" dirty="0">
                <a:latin typeface="黑体" panose="02010609060101010101" pitchFamily="49" charset="-122"/>
              </a:rPr>
              <a:t> </a:t>
            </a:r>
          </a:p>
        </p:txBody>
      </p:sp>
      <p:sp>
        <p:nvSpPr>
          <p:cNvPr id="11059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习题</a:t>
            </a:r>
          </a:p>
        </p:txBody>
      </p:sp>
      <p:sp>
        <p:nvSpPr>
          <p:cNvPr id="11059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59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060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>
            <a:extLst>
              <a:ext uri="{FF2B5EF4-FFF2-40B4-BE49-F238E27FC236}">
                <a16:creationId xmlns:a16="http://schemas.microsoft.com/office/drawing/2014/main" id="{A6E5A21C-45C5-4136-84AD-6D8F84A606E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AB980EE-8678-445D-848E-F88B416610AE}" type="slidenum">
              <a:rPr lang="zh-CN" altLang="en-US" sz="1400" b="1" smtClean="0"/>
              <a:pPr algn="r" eaLnBrk="1" hangingPunct="1">
                <a:spcBef>
                  <a:spcPct val="0"/>
                </a:spcBef>
                <a:buFontTx/>
                <a:buNone/>
              </a:pPr>
              <a:t>104</a:t>
            </a:fld>
            <a:endParaRPr lang="en-US" altLang="zh-CN" sz="1400" b="1" dirty="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709C8C0C-F69B-4D45-88A3-447E319407C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整点问题（扩充内容）</a:t>
            </a:r>
          </a:p>
        </p:txBody>
      </p:sp>
      <p:sp>
        <p:nvSpPr>
          <p:cNvPr id="757763" name="Rectangle 3">
            <a:extLst>
              <a:ext uri="{FF2B5EF4-FFF2-40B4-BE49-F238E27FC236}">
                <a16:creationId xmlns:a16="http://schemas.microsoft.com/office/drawing/2014/main" id="{1DED376D-BD88-417D-B7A4-39BFFD65FF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07504" y="1225402"/>
            <a:ext cx="8784976" cy="555639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kumimoji="1" lang="zh-CN" altLang="en-US" dirty="0"/>
              <a:t>平面上坐标都是整数的点称为</a:t>
            </a:r>
            <a:r>
              <a:rPr kumimoji="1" lang="zh-CN" altLang="en-US" i="1" u="sng" dirty="0"/>
              <a:t>整点</a:t>
            </a:r>
            <a:r>
              <a:rPr kumimoji="1" lang="zh-CN" altLang="en-US" dirty="0"/>
              <a:t>，或者格点（</a:t>
            </a:r>
            <a:r>
              <a:rPr kumimoji="1" lang="en-US" altLang="zh-CN" dirty="0"/>
              <a:t>lattice point)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例：</a:t>
            </a:r>
            <a:r>
              <a:rPr kumimoji="1" lang="zh-CN" altLang="en-US" dirty="0"/>
              <a:t>三维空间</a:t>
            </a:r>
            <a:r>
              <a:rPr kumimoji="1" lang="en-US" altLang="zh-CN" dirty="0"/>
              <a:t>9</a:t>
            </a:r>
            <a:r>
              <a:rPr kumimoji="1" lang="zh-CN" altLang="en-US" dirty="0"/>
              <a:t>个整点</a:t>
            </a:r>
            <a:r>
              <a:rPr kumimoji="1" lang="en-US" altLang="zh-CN" dirty="0"/>
              <a:t>,</a:t>
            </a:r>
            <a:r>
              <a:rPr kumimoji="1" lang="zh-CN" altLang="en-US" dirty="0"/>
              <a:t>试证在两两相连的线段内</a:t>
            </a:r>
            <a:r>
              <a:rPr kumimoji="1" lang="en-US" altLang="zh-CN" dirty="0"/>
              <a:t>,</a:t>
            </a:r>
            <a:r>
              <a:rPr kumimoji="1" lang="zh-CN" altLang="en-US" dirty="0"/>
              <a:t>至少有一个坐标为整数的内点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dirty="0"/>
              <a:t>证明：令</a:t>
            </a:r>
            <a:r>
              <a:rPr kumimoji="1" lang="en-US" altLang="zh-CN" dirty="0"/>
              <a:t>9</a:t>
            </a:r>
            <a:r>
              <a:rPr kumimoji="1" lang="zh-CN" altLang="en-US" dirty="0"/>
              <a:t>个点的坐标分别为（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i="1" baseline="-25000" dirty="0">
                <a:latin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 err="1">
                <a:latin typeface="Times New Roman" panose="02020603050405020304" pitchFamily="18" charset="0"/>
              </a:rPr>
              <a:t>y</a:t>
            </a:r>
            <a:r>
              <a:rPr kumimoji="1"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 err="1">
                <a:latin typeface="Times New Roman" panose="02020603050405020304" pitchFamily="18" charset="0"/>
              </a:rPr>
              <a:t>z</a:t>
            </a:r>
            <a:r>
              <a:rPr kumimoji="1" lang="en-US" altLang="zh-CN" i="1" baseline="-25000" dirty="0" err="1">
                <a:latin typeface="Times New Roman" panose="02020603050405020304" pitchFamily="18" charset="0"/>
              </a:rPr>
              <a:t>i</a:t>
            </a:r>
            <a:r>
              <a:rPr kumimoji="1" lang="zh-CN" altLang="en-US" dirty="0">
                <a:latin typeface="Times New Roman" panose="02020603050405020304" pitchFamily="18" charset="0"/>
              </a:rPr>
              <a:t>）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dirty="0">
                <a:latin typeface="Times New Roman" panose="02020603050405020304" pitchFamily="18" charset="0"/>
              </a:rPr>
              <a:t>=1,2,…,9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dirty="0"/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对于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,…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9</a:t>
            </a:r>
            <a:r>
              <a:rPr kumimoji="1" lang="zh-CN" altLang="en-US" dirty="0">
                <a:latin typeface="Times New Roman" panose="02020603050405020304" pitchFamily="18" charset="0"/>
              </a:rPr>
              <a:t>必有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9/2</a:t>
            </a:r>
            <a:r>
              <a:rPr kumimoji="1" lang="en-US" altLang="zh-CN" dirty="0">
                <a:latin typeface="Times New Roman" panose="02020603050405020304" pitchFamily="18" charset="0"/>
              </a:rPr>
              <a:t>=5</a:t>
            </a:r>
            <a:r>
              <a:rPr kumimoji="1" lang="zh-CN" altLang="en-US" dirty="0">
                <a:latin typeface="Times New Roman" panose="02020603050405020304" pitchFamily="18" charset="0"/>
              </a:rPr>
              <a:t>个奇偶性相同，不妨设为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,…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5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dirty="0"/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对于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,…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5</a:t>
            </a:r>
            <a:r>
              <a:rPr kumimoji="1" lang="zh-CN" altLang="en-US" dirty="0">
                <a:latin typeface="Times New Roman" panose="02020603050405020304" pitchFamily="18" charset="0"/>
              </a:rPr>
              <a:t>必有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5/2</a:t>
            </a:r>
            <a:r>
              <a:rPr kumimoji="1" lang="zh-CN" altLang="en-US" dirty="0"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</a:rPr>
              <a:t>=3</a:t>
            </a:r>
            <a:r>
              <a:rPr kumimoji="1" lang="zh-CN" altLang="en-US" dirty="0">
                <a:latin typeface="Times New Roman" panose="02020603050405020304" pitchFamily="18" charset="0"/>
              </a:rPr>
              <a:t>个数奇偶性相同，</a:t>
            </a:r>
            <a:r>
              <a:rPr lang="zh-CN" altLang="en-US" dirty="0">
                <a:latin typeface="Times New Roman" panose="02020603050405020304" pitchFamily="18" charset="0"/>
              </a:rPr>
              <a:t>不妨设</a:t>
            </a:r>
            <a:r>
              <a:rPr kumimoji="1" lang="zh-CN" altLang="en-US" dirty="0">
                <a:latin typeface="Times New Roman" panose="02020603050405020304" pitchFamily="18" charset="0"/>
              </a:rPr>
              <a:t>为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3</a:t>
            </a:r>
          </a:p>
          <a:p>
            <a:pPr eaLnBrk="1" hangingPunct="1">
              <a:lnSpc>
                <a:spcPct val="90000"/>
              </a:lnSpc>
            </a:pPr>
            <a:r>
              <a:rPr kumimoji="1" lang="en-US" altLang="zh-CN" dirty="0">
                <a:latin typeface="Times New Roman" panose="02020603050405020304" pitchFamily="18" charset="0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</a:rPr>
              <a:t>对于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kumimoji="1" lang="zh-CN" altLang="en-US" dirty="0">
                <a:latin typeface="Times New Roman" panose="02020603050405020304" pitchFamily="18" charset="0"/>
              </a:rPr>
              <a:t>必有</a:t>
            </a:r>
            <a:r>
              <a:rPr kumimoji="1"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kumimoji="1" lang="en-US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3/2</a:t>
            </a:r>
            <a:r>
              <a:rPr kumimoji="1" lang="zh-CN" altLang="en-US" dirty="0">
                <a:latin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</a:rPr>
              <a:t>=2</a:t>
            </a:r>
            <a:r>
              <a:rPr kumimoji="1" lang="zh-CN" altLang="en-US" dirty="0">
                <a:latin typeface="Times New Roman" panose="02020603050405020304" pitchFamily="18" charset="0"/>
              </a:rPr>
              <a:t>个数奇偶性相同，</a:t>
            </a:r>
            <a:r>
              <a:rPr lang="zh-CN" altLang="en-US" dirty="0">
                <a:latin typeface="Times New Roman" panose="02020603050405020304" pitchFamily="18" charset="0"/>
              </a:rPr>
              <a:t>不妨设</a:t>
            </a:r>
            <a:r>
              <a:rPr kumimoji="1" lang="zh-CN" altLang="en-US" dirty="0">
                <a:latin typeface="Times New Roman" panose="02020603050405020304" pitchFamily="18" charset="0"/>
              </a:rPr>
              <a:t>为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dirty="0">
                <a:latin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90000"/>
              </a:lnSpc>
            </a:pPr>
            <a:r>
              <a:rPr kumimoji="1" lang="zh-CN" altLang="en-US" dirty="0">
                <a:latin typeface="Times New Roman" panose="02020603050405020304" pitchFamily="18" charset="0"/>
              </a:rPr>
              <a:t> 则（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kumimoji="1" lang="zh-CN" altLang="en-US" dirty="0">
                <a:latin typeface="Times New Roman" panose="02020603050405020304" pitchFamily="18" charset="0"/>
              </a:rPr>
              <a:t>）</a:t>
            </a:r>
            <a:r>
              <a:rPr kumimoji="1" lang="en-US" altLang="zh-CN" dirty="0">
                <a:latin typeface="Times New Roman" panose="02020603050405020304" pitchFamily="18" charset="0"/>
              </a:rPr>
              <a:t>, (</a:t>
            </a:r>
            <a:r>
              <a:rPr kumimoji="1" lang="en-US" altLang="zh-CN" i="1" dirty="0">
                <a:latin typeface="Times New Roman" panose="02020603050405020304" pitchFamily="18" charset="0"/>
              </a:rPr>
              <a:t>x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y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, </a:t>
            </a:r>
            <a:r>
              <a:rPr kumimoji="1" lang="en-US" altLang="zh-CN" i="1" dirty="0">
                <a:latin typeface="Times New Roman" panose="02020603050405020304" pitchFamily="18" charset="0"/>
              </a:rPr>
              <a:t>z</a:t>
            </a:r>
            <a:r>
              <a:rPr kumimoji="1"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</a:rPr>
              <a:t>)</a:t>
            </a:r>
            <a:r>
              <a:rPr kumimoji="1" lang="zh-CN" altLang="en-US" dirty="0">
                <a:latin typeface="Times New Roman" panose="02020603050405020304" pitchFamily="18" charset="0"/>
              </a:rPr>
              <a:t>连成的线段中点为一个整点，即这条线段有一个整点的内点。</a:t>
            </a:r>
            <a:endParaRPr kumimoji="1" lang="en-US" altLang="zh-CN" dirty="0"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4821" name="灯片编号占位符 4">
            <a:extLst>
              <a:ext uri="{FF2B5EF4-FFF2-40B4-BE49-F238E27FC236}">
                <a16:creationId xmlns:a16="http://schemas.microsoft.com/office/drawing/2014/main" id="{92985E83-09C6-4182-A1CC-851CF461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A41360-E0C6-4E7C-92DA-B465DBDD809E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zh-CN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6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353729-5E59-4EF8-B19B-1C2F4A83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D019D-E53B-48DC-AE19-A98E9505CAEE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D43290-1681-4D0E-9C93-94C30C6A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9D20A-A3D6-498D-B7C3-507B946BA177}" type="slidenum">
              <a:rPr lang="en-US" altLang="zh-CN" smtClean="0"/>
              <a:pPr>
                <a:defRPr/>
              </a:pPr>
              <a:t>105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52C933-409A-4C9D-BE47-E45DC4035FA4}"/>
              </a:ext>
            </a:extLst>
          </p:cNvPr>
          <p:cNvSpPr/>
          <p:nvPr/>
        </p:nvSpPr>
        <p:spPr>
          <a:xfrm>
            <a:off x="634901" y="1352886"/>
            <a:ext cx="74168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dirty="0"/>
              <a:t>则有2｜(</a:t>
            </a:r>
            <a:r>
              <a:rPr lang="en-US" altLang="zh-CN" dirty="0"/>
              <a:t>x1－x2)，2｜(y1－y2)</a:t>
            </a:r>
          </a:p>
          <a:p>
            <a:pPr eaLnBrk="1" hangingPunct="1"/>
            <a:r>
              <a:rPr lang="zh-CN" altLang="en-US" dirty="0"/>
              <a:t>不妨设</a:t>
            </a:r>
            <a:r>
              <a:rPr lang="en-US" altLang="zh-CN" dirty="0"/>
              <a:t>x1－x2＝2k, y1－y2＝２m</a:t>
            </a:r>
            <a:r>
              <a:rPr lang="en-US" altLang="zh-CN" i="1" dirty="0"/>
              <a:t>，</a:t>
            </a:r>
            <a:r>
              <a:rPr lang="zh-CN" altLang="en-US" dirty="0"/>
              <a:t>则三角形面积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A7CE0-BCCA-409F-A5FB-9125CF33B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87" y="2663552"/>
            <a:ext cx="1487487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/>
              <a:t>S△＝－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E03AAA-7166-41FC-9A6A-096AC500E5B4}"/>
              </a:ext>
            </a:extLst>
          </p:cNvPr>
          <p:cNvGrpSpPr>
            <a:grpSpLocks/>
          </p:cNvGrpSpPr>
          <p:nvPr/>
        </p:nvGrpSpPr>
        <p:grpSpPr bwMode="auto">
          <a:xfrm>
            <a:off x="1501687" y="2492896"/>
            <a:ext cx="7185026" cy="1447800"/>
            <a:chOff x="1008" y="2784"/>
            <a:chExt cx="4526" cy="912"/>
          </a:xfrm>
        </p:grpSpPr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C55E8C98-9378-4F69-AA03-1E661FCED9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784"/>
              <a:ext cx="866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1　1　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   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    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    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   y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37A31C86-7C58-4F33-89AE-A066C07A12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832"/>
              <a:ext cx="1392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0　　　　1  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dirty="0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－ x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    　</a:t>
              </a:r>
              <a:r>
                <a:rPr kumimoji="1" lang="en-US" altLang="zh-CN" sz="2400" b="1" dirty="0" err="1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 dirty="0" err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　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dirty="0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1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－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     </a:t>
              </a:r>
              <a:r>
                <a:rPr kumimoji="1" lang="en-US" altLang="zh-CN" sz="2400" b="1" dirty="0" err="1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 dirty="0" err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  y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3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0922559B-6580-4976-BB69-BEA3CB04A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832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513AA9A-FABB-471E-A478-9493F5034B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2832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id="{07DBCBEE-6F2C-45C3-ADF8-9C325ABF9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2784"/>
              <a:ext cx="22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13F49DB-CA90-467C-9CBA-B783B18E6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1" y="2938"/>
              <a:ext cx="69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＝－</a:t>
              </a:r>
            </a:p>
          </p:txBody>
        </p:sp>
        <p:sp>
          <p:nvSpPr>
            <p:cNvPr id="13" name="Text Box 12">
              <a:extLst>
                <a:ext uri="{FF2B5EF4-FFF2-40B4-BE49-F238E27FC236}">
                  <a16:creationId xmlns:a16="http://schemas.microsoft.com/office/drawing/2014/main" id="{BE1D5651-FA10-47D3-B6A4-AA90F320C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8" y="2860"/>
              <a:ext cx="22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E2557304-E14F-4696-B048-7618DF228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28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8CE9843E-66E0-406A-950A-E1E92A528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8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BE4DACCF-FE5D-425F-8A79-2C5F9577F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2880"/>
              <a:ext cx="830" cy="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400" b="1" dirty="0">
                  <a:latin typeface="Times New Roman" panose="02020603050405020304" pitchFamily="18" charset="0"/>
                </a:rPr>
                <a:t>0　1　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dirty="0">
                  <a:latin typeface="Times New Roman" panose="02020603050405020304" pitchFamily="18" charset="0"/>
                </a:rPr>
                <a:t>k  x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   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x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m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  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   y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</a:rPr>
                <a:t>3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7" name="Text Box 16">
              <a:extLst>
                <a:ext uri="{FF2B5EF4-FFF2-40B4-BE49-F238E27FC236}">
                  <a16:creationId xmlns:a16="http://schemas.microsoft.com/office/drawing/2014/main" id="{2629FA4E-D59D-4A74-A90D-4D3CB76AC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986"/>
              <a:ext cx="40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＝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E6B77BF8-5F95-4AD8-A167-94EEAC736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8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CA827DFC-0E0A-455F-BA80-C22E09249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" y="2832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02D58A9-51D4-4625-9F7A-785E730F3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662" y="4546021"/>
            <a:ext cx="4793300" cy="5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/>
              <a:t>为整数</a:t>
            </a:r>
            <a:r>
              <a:rPr kumimoji="1" lang="en-US" altLang="zh-CN" sz="2800" dirty="0"/>
              <a:t>,</a:t>
            </a:r>
            <a:r>
              <a:rPr lang="zh-CN" altLang="en-US" sz="2800" dirty="0"/>
              <a:t>故至少任取</a:t>
            </a:r>
            <a:r>
              <a:rPr lang="en-US" altLang="zh-CN" sz="2800" dirty="0"/>
              <a:t>5</a:t>
            </a:r>
            <a:r>
              <a:rPr lang="zh-CN" altLang="en-US" sz="2800" dirty="0"/>
              <a:t>个整点。</a:t>
            </a: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8317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>
            <a:extLst>
              <a:ext uri="{FF2B5EF4-FFF2-40B4-BE49-F238E27FC236}">
                <a16:creationId xmlns:a16="http://schemas.microsoft.com/office/drawing/2014/main" id="{7C29A8C0-26BE-423A-B88F-6C77EC3E9F00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B611449-44A8-4412-BF75-32316F5AB263}" type="slidenum">
              <a:rPr lang="zh-CN" altLang="en-US" sz="1400" b="1"/>
              <a:pPr algn="r"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en-US" altLang="zh-CN" sz="1400" b="1"/>
          </a:p>
        </p:txBody>
      </p:sp>
      <p:pic>
        <p:nvPicPr>
          <p:cNvPr id="37891" name="Picture 2" descr="paint">
            <a:extLst>
              <a:ext uri="{FF2B5EF4-FFF2-40B4-BE49-F238E27FC236}">
                <a16:creationId xmlns:a16="http://schemas.microsoft.com/office/drawing/2014/main" id="{994EC32B-FD29-480D-B376-F75514CB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990600"/>
            <a:ext cx="8929687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0835" name="Text Box 3">
            <a:extLst>
              <a:ext uri="{FF2B5EF4-FFF2-40B4-BE49-F238E27FC236}">
                <a16:creationId xmlns:a16="http://schemas.microsoft.com/office/drawing/2014/main" id="{1291F327-C4A9-4BC6-BD36-D755447FB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3" y="1125538"/>
            <a:ext cx="8526462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在平面直角坐标系中至少任取多少个整点才能保证存在3个点构成的三角形的重心是整点？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kumimoji="1" lang="zh-CN" altLang="en-US" sz="2800" b="1">
                <a:latin typeface="Times New Roman" panose="02020603050405020304" pitchFamily="18" charset="0"/>
              </a:rPr>
              <a:t>　</a:t>
            </a:r>
            <a:r>
              <a:rPr kumimoji="1" lang="zh-CN" altLang="en-US" sz="2600" b="1">
                <a:latin typeface="Times New Roman" panose="02020603050405020304" pitchFamily="18" charset="0"/>
              </a:rPr>
              <a:t>设(</a:t>
            </a:r>
            <a:r>
              <a:rPr kumimoji="1" lang="en-US" altLang="zh-CN" sz="2600" b="1">
                <a:latin typeface="Times New Roman" panose="02020603050405020304" pitchFamily="18" charset="0"/>
              </a:rPr>
              <a:t>x，y)</a:t>
            </a:r>
            <a:r>
              <a:rPr kumimoji="1" lang="zh-CN" altLang="zh-CN" sz="2600" b="1">
                <a:latin typeface="Times New Roman" panose="02020603050405020304" pitchFamily="18" charset="0"/>
              </a:rPr>
              <a:t>是整点，每个分量</a:t>
            </a:r>
            <a:r>
              <a:rPr kumimoji="1" lang="zh-CN" altLang="en-US" sz="2600" b="1">
                <a:latin typeface="Times New Roman" panose="02020603050405020304" pitchFamily="18" charset="0"/>
              </a:rPr>
              <a:t>模3后有如下表的结果：</a:t>
            </a: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EEE7BFF-51B0-4DA1-BDB1-4A9CE796F4F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565400"/>
            <a:ext cx="4078288" cy="2438400"/>
            <a:chOff x="960" y="1776"/>
            <a:chExt cx="3447" cy="1536"/>
          </a:xfrm>
        </p:grpSpPr>
        <p:sp>
          <p:nvSpPr>
            <p:cNvPr id="37906" name="Rectangle 5">
              <a:extLst>
                <a:ext uri="{FF2B5EF4-FFF2-40B4-BE49-F238E27FC236}">
                  <a16:creationId xmlns:a16="http://schemas.microsoft.com/office/drawing/2014/main" id="{6EA42742-8AD5-4722-8A96-0B3D7598B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1776"/>
              <a:ext cx="3408" cy="15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7907" name="Line 6">
              <a:extLst>
                <a:ext uri="{FF2B5EF4-FFF2-40B4-BE49-F238E27FC236}">
                  <a16:creationId xmlns:a16="http://schemas.microsoft.com/office/drawing/2014/main" id="{F5AAE7B6-8B93-4D23-AE23-77B7A8D08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295"/>
              <a:ext cx="3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08" name="Line 7">
              <a:extLst>
                <a:ext uri="{FF2B5EF4-FFF2-40B4-BE49-F238E27FC236}">
                  <a16:creationId xmlns:a16="http://schemas.microsoft.com/office/drawing/2014/main" id="{7C64C924-DA90-4B6D-80DD-D42F37D2F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784"/>
              <a:ext cx="34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09" name="Line 8">
              <a:extLst>
                <a:ext uri="{FF2B5EF4-FFF2-40B4-BE49-F238E27FC236}">
                  <a16:creationId xmlns:a16="http://schemas.microsoft.com/office/drawing/2014/main" id="{FB224ED3-245F-4C76-A5AA-BB8B48AAA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1776"/>
              <a:ext cx="0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10" name="Line 9">
              <a:extLst>
                <a:ext uri="{FF2B5EF4-FFF2-40B4-BE49-F238E27FC236}">
                  <a16:creationId xmlns:a16="http://schemas.microsoft.com/office/drawing/2014/main" id="{677C833B-0C24-4BB3-8B21-A4D43575F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776"/>
              <a:ext cx="0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7911" name="Text Box 10">
              <a:extLst>
                <a:ext uri="{FF2B5EF4-FFF2-40B4-BE49-F238E27FC236}">
                  <a16:creationId xmlns:a16="http://schemas.microsoft.com/office/drawing/2014/main" id="{678BAB8E-8465-419E-8D5D-FADE3EFCBB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" y="1914"/>
              <a:ext cx="32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(0，0)    (0，1)     (0，2)</a:t>
              </a:r>
            </a:p>
          </p:txBody>
        </p:sp>
        <p:sp>
          <p:nvSpPr>
            <p:cNvPr id="37912" name="Text Box 11">
              <a:extLst>
                <a:ext uri="{FF2B5EF4-FFF2-40B4-BE49-F238E27FC236}">
                  <a16:creationId xmlns:a16="http://schemas.microsoft.com/office/drawing/2014/main" id="{8B47BC0F-6761-49A6-8F21-4F0994D6A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6" y="2346"/>
              <a:ext cx="33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 (1，0)    (1，1)     (1，2)</a:t>
              </a:r>
            </a:p>
          </p:txBody>
        </p:sp>
        <p:sp>
          <p:nvSpPr>
            <p:cNvPr id="37913" name="Text Box 12">
              <a:extLst>
                <a:ext uri="{FF2B5EF4-FFF2-40B4-BE49-F238E27FC236}">
                  <a16:creationId xmlns:a16="http://schemas.microsoft.com/office/drawing/2014/main" id="{27C97B3E-A6AE-4047-BC1C-2AB286540D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2" y="2874"/>
              <a:ext cx="32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2800" b="1">
                  <a:latin typeface="Times New Roman" panose="02020603050405020304" pitchFamily="18" charset="0"/>
                </a:rPr>
                <a:t>(2，0)    (2，1)     (2，2)</a:t>
              </a:r>
            </a:p>
          </p:txBody>
        </p:sp>
      </p:grpSp>
      <p:sp>
        <p:nvSpPr>
          <p:cNvPr id="760845" name="Text Box 13">
            <a:extLst>
              <a:ext uri="{FF2B5EF4-FFF2-40B4-BE49-F238E27FC236}">
                <a16:creationId xmlns:a16="http://schemas.microsoft.com/office/drawing/2014/main" id="{8CD68ECD-E68C-4A2B-A994-F77E9B81C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2487613"/>
            <a:ext cx="47879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/>
              <a:t>根据３个点重心是整点的情况</a:t>
            </a:r>
            <a:r>
              <a:rPr kumimoji="1" lang="en-US" altLang="zh-CN" sz="2400" b="1"/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latin typeface="Times New Roman" panose="02020603050405020304" pitchFamily="18" charset="0"/>
              </a:rPr>
              <a:t> 落在上表中的同一格中，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2.</a:t>
            </a:r>
            <a:r>
              <a:rPr kumimoji="1" lang="zh-CN" altLang="en-US" sz="2400" b="1"/>
              <a:t>若有３点占满一行，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3.</a:t>
            </a:r>
            <a:r>
              <a:rPr kumimoji="1" lang="zh-CN" altLang="en-US" sz="2400" b="1"/>
              <a:t>有３点占满一列，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 b="1"/>
              <a:t>4.</a:t>
            </a:r>
            <a:r>
              <a:rPr kumimoji="1" lang="zh-CN" altLang="en-US" sz="2400" b="1"/>
              <a:t>若存在一组均匀分布</a:t>
            </a:r>
            <a:r>
              <a:rPr kumimoji="1" lang="en-US" altLang="zh-CN" sz="2400" b="1"/>
              <a:t>(</a:t>
            </a:r>
            <a:r>
              <a:rPr kumimoji="1" lang="zh-CN" altLang="en-US" sz="2400" b="1"/>
              <a:t>每行取一个</a:t>
            </a:r>
            <a:r>
              <a:rPr kumimoji="1" lang="en-US" altLang="zh-CN" sz="2400" b="1"/>
              <a:t>,</a:t>
            </a:r>
            <a:r>
              <a:rPr kumimoji="1" lang="zh-CN" altLang="en-US" sz="2400" b="1"/>
              <a:t>每列取一个</a:t>
            </a:r>
            <a:r>
              <a:rPr kumimoji="1" lang="en-US" altLang="zh-CN" sz="2400" b="1"/>
              <a:t>)</a:t>
            </a:r>
            <a:r>
              <a:rPr kumimoji="1" lang="zh-CN" altLang="en-US" sz="2400" b="1"/>
              <a:t> 。如</a:t>
            </a:r>
            <a:r>
              <a:rPr kumimoji="1" lang="en-US" altLang="zh-CN" sz="2400" b="1"/>
              <a:t>(0,0)(1,1)(2,2)</a:t>
            </a:r>
          </a:p>
        </p:txBody>
      </p:sp>
      <p:sp>
        <p:nvSpPr>
          <p:cNvPr id="760846" name="Rectangle 14">
            <a:extLst>
              <a:ext uri="{FF2B5EF4-FFF2-40B4-BE49-F238E27FC236}">
                <a16:creationId xmlns:a16="http://schemas.microsoft.com/office/drawing/2014/main" id="{9CC96458-8382-4FED-9625-93619816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5343525"/>
            <a:ext cx="87137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/>
              <a:t>若只有8个点，也不能保证有３点的重心是整点．（因为若每个格子都有２点，则只占有４个格子，无法保证上面的要求）</a:t>
            </a:r>
          </a:p>
        </p:txBody>
      </p:sp>
      <p:sp>
        <p:nvSpPr>
          <p:cNvPr id="37896" name="Rectangle 15">
            <a:extLst>
              <a:ext uri="{FF2B5EF4-FFF2-40B4-BE49-F238E27FC236}">
                <a16:creationId xmlns:a16="http://schemas.microsoft.com/office/drawing/2014/main" id="{1BEB7481-8296-4329-8ADD-FEF3B23A0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83709"/>
            <a:ext cx="7715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rgbClr val="0000B4"/>
                </a:solidFill>
              </a:rPr>
              <a:t>整点问题</a:t>
            </a:r>
          </a:p>
        </p:txBody>
      </p:sp>
      <p:sp>
        <p:nvSpPr>
          <p:cNvPr id="760848" name="Oval 16">
            <a:extLst>
              <a:ext uri="{FF2B5EF4-FFF2-40B4-BE49-F238E27FC236}">
                <a16:creationId xmlns:a16="http://schemas.microsoft.com/office/drawing/2014/main" id="{466F5471-E0DE-48B3-976F-ADD828B49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573463"/>
            <a:ext cx="71437" cy="714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49" name="Oval 17">
            <a:extLst>
              <a:ext uri="{FF2B5EF4-FFF2-40B4-BE49-F238E27FC236}">
                <a16:creationId xmlns:a16="http://schemas.microsoft.com/office/drawing/2014/main" id="{E701689A-3814-4D67-AF05-63BDD84BB8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89363"/>
            <a:ext cx="71437" cy="714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0" name="Oval 18">
            <a:extLst>
              <a:ext uri="{FF2B5EF4-FFF2-40B4-BE49-F238E27FC236}">
                <a16:creationId xmlns:a16="http://schemas.microsoft.com/office/drawing/2014/main" id="{CD64727C-E9C9-4512-ACDB-21B5D2A44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365625"/>
            <a:ext cx="71437" cy="714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1" name="Oval 19">
            <a:extLst>
              <a:ext uri="{FF2B5EF4-FFF2-40B4-BE49-F238E27FC236}">
                <a16:creationId xmlns:a16="http://schemas.microsoft.com/office/drawing/2014/main" id="{F08104AB-1CC7-4B6C-9156-92638EA84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81525"/>
            <a:ext cx="71437" cy="714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2" name="Oval 20">
            <a:extLst>
              <a:ext uri="{FF2B5EF4-FFF2-40B4-BE49-F238E27FC236}">
                <a16:creationId xmlns:a16="http://schemas.microsoft.com/office/drawing/2014/main" id="{870A608D-4664-4DE5-BCC8-073B373C6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573463"/>
            <a:ext cx="71437" cy="714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3" name="Oval 21">
            <a:extLst>
              <a:ext uri="{FF2B5EF4-FFF2-40B4-BE49-F238E27FC236}">
                <a16:creationId xmlns:a16="http://schemas.microsoft.com/office/drawing/2014/main" id="{4A701E3C-7BEF-4CCA-B8BB-D850249CA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789363"/>
            <a:ext cx="71437" cy="7143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4" name="Oval 22">
            <a:extLst>
              <a:ext uri="{FF2B5EF4-FFF2-40B4-BE49-F238E27FC236}">
                <a16:creationId xmlns:a16="http://schemas.microsoft.com/office/drawing/2014/main" id="{2D1F1AC1-B313-43ED-A6BA-AD0B945BD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365625"/>
            <a:ext cx="71437" cy="714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60855" name="Oval 23">
            <a:extLst>
              <a:ext uri="{FF2B5EF4-FFF2-40B4-BE49-F238E27FC236}">
                <a16:creationId xmlns:a16="http://schemas.microsoft.com/office/drawing/2014/main" id="{99D7329A-6F6F-47AC-BF9B-7FBE33805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581525"/>
            <a:ext cx="71437" cy="714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7905" name="灯片编号占位符 24">
            <a:extLst>
              <a:ext uri="{FF2B5EF4-FFF2-40B4-BE49-F238E27FC236}">
                <a16:creationId xmlns:a16="http://schemas.microsoft.com/office/drawing/2014/main" id="{7C347D1D-CA74-4D04-90C5-B565C04A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D71934-6D64-4A0B-B562-0DBBB884054C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106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35" grpId="0" build="p"/>
      <p:bldP spid="760845" grpId="0" build="p"/>
      <p:bldP spid="760846" grpId="0"/>
      <p:bldP spid="760848" grpId="0" animBg="1"/>
      <p:bldP spid="760849" grpId="0" animBg="1"/>
      <p:bldP spid="760850" grpId="0" animBg="1"/>
      <p:bldP spid="760851" grpId="0" animBg="1"/>
      <p:bldP spid="760852" grpId="0" animBg="1"/>
      <p:bldP spid="760853" grpId="0" animBg="1"/>
      <p:bldP spid="760854" grpId="0" animBg="1"/>
      <p:bldP spid="76085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>
            <a:extLst>
              <a:ext uri="{FF2B5EF4-FFF2-40B4-BE49-F238E27FC236}">
                <a16:creationId xmlns:a16="http://schemas.microsoft.com/office/drawing/2014/main" id="{53B0BAD5-A2B9-4439-90F2-588333730DB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071B28E-024F-4D70-A1A2-8C7379987B52}" type="slidenum">
              <a:rPr lang="zh-CN" altLang="en-US" sz="1400" b="1"/>
              <a:pPr algn="r" eaLnBrk="1" hangingPunct="1">
                <a:spcBef>
                  <a:spcPct val="0"/>
                </a:spcBef>
                <a:buFontTx/>
                <a:buNone/>
              </a:pPr>
              <a:t>107</a:t>
            </a:fld>
            <a:endParaRPr lang="en-US" altLang="zh-CN" sz="1400" b="1"/>
          </a:p>
        </p:txBody>
      </p:sp>
      <p:pic>
        <p:nvPicPr>
          <p:cNvPr id="38915" name="Picture 2" descr="paint">
            <a:extLst>
              <a:ext uri="{FF2B5EF4-FFF2-40B4-BE49-F238E27FC236}">
                <a16:creationId xmlns:a16="http://schemas.microsoft.com/office/drawing/2014/main" id="{36C5BD75-6624-4844-9A4C-FD02A667D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990600"/>
            <a:ext cx="8929687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1859" name="Text Box 3">
            <a:extLst>
              <a:ext uri="{FF2B5EF4-FFF2-40B4-BE49-F238E27FC236}">
                <a16:creationId xmlns:a16="http://schemas.microsoft.com/office/drawing/2014/main" id="{705348CB-10C3-445E-B95B-1FEF82A16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125538"/>
            <a:ext cx="8820150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>
                <a:latin typeface="Times New Roman" panose="02020603050405020304" pitchFamily="18" charset="0"/>
              </a:rPr>
              <a:t>考虑</a:t>
            </a:r>
            <a:r>
              <a:rPr kumimoji="1" lang="en-US" altLang="zh-CN" sz="2800" b="1">
                <a:latin typeface="Times New Roman" panose="02020603050405020304" pitchFamily="18" charset="0"/>
              </a:rPr>
              <a:t>9</a:t>
            </a:r>
            <a:r>
              <a:rPr kumimoji="1" lang="zh-CN" altLang="en-US" sz="2800" b="1">
                <a:latin typeface="Times New Roman" panose="02020603050405020304" pitchFamily="18" charset="0"/>
              </a:rPr>
              <a:t>个点的情况</a:t>
            </a:r>
            <a:r>
              <a:rPr kumimoji="1" lang="en-US" altLang="zh-CN" sz="2800" b="1">
                <a:latin typeface="Times New Roman" panose="02020603050405020304" pitchFamily="18" charset="0"/>
              </a:rPr>
              <a:t>:</a:t>
            </a:r>
            <a:r>
              <a:rPr kumimoji="1" lang="zh-CN" altLang="en-US" sz="2800" b="1">
                <a:latin typeface="Times New Roman" panose="02020603050405020304" pitchFamily="18" charset="0"/>
              </a:rPr>
              <a:t>假设存在９个点，其中任３点的重心都不是整点．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则这9个点，至少占有</a:t>
            </a:r>
            <a:r>
              <a:rPr kumimoji="1" lang="zh-CN" altLang="en-US" sz="2800" b="1">
                <a:sym typeface="Symbol" panose="05050102010706020507" pitchFamily="18" charset="2"/>
              </a:rPr>
              <a:t></a:t>
            </a:r>
            <a:r>
              <a:rPr kumimoji="1" lang="en-US" altLang="zh-CN" sz="2800" b="1">
                <a:sym typeface="Symbol" panose="05050102010706020507" pitchFamily="18" charset="2"/>
              </a:rPr>
              <a:t>9/2</a:t>
            </a:r>
            <a:r>
              <a:rPr kumimoji="1" lang="zh-CN" altLang="en-US" sz="2800" b="1">
                <a:sym typeface="Symbol" panose="05050102010706020507" pitchFamily="18" charset="2"/>
              </a:rPr>
              <a:t>＝5个格子（因为每格中最多有2个点，否则有3个点的重心为整点），每行最多有２格，有</a:t>
            </a:r>
            <a:r>
              <a:rPr kumimoji="1" lang="en-US" altLang="zh-CN" sz="2800" b="1">
                <a:sym typeface="Symbol" panose="05050102010706020507" pitchFamily="18" charset="2"/>
              </a:rPr>
              <a:t>5/2=3</a:t>
            </a:r>
            <a:r>
              <a:rPr kumimoji="1" lang="zh-CN" altLang="en-US" sz="2800" b="1">
                <a:sym typeface="Symbol" panose="05050102010706020507" pitchFamily="18" charset="2"/>
              </a:rPr>
              <a:t>行</a:t>
            </a:r>
            <a:r>
              <a:rPr kumimoji="1" lang="en-US" altLang="zh-CN" sz="2800" b="1">
                <a:sym typeface="Symbol" panose="05050102010706020507" pitchFamily="18" charset="2"/>
              </a:rPr>
              <a:t>, </a:t>
            </a:r>
            <a:r>
              <a:rPr kumimoji="1" lang="zh-CN" altLang="en-US" sz="2800" b="1">
                <a:sym typeface="Symbol" panose="05050102010706020507" pitchFamily="18" charset="2"/>
              </a:rPr>
              <a:t>所以每行都有点</a:t>
            </a:r>
            <a:r>
              <a:rPr kumimoji="1" lang="en-US" altLang="zh-CN" sz="2800" b="1">
                <a:sym typeface="Symbol" panose="05050102010706020507" pitchFamily="18" charset="2"/>
              </a:rPr>
              <a:t>,</a:t>
            </a:r>
            <a:r>
              <a:rPr kumimoji="1" lang="zh-CN" altLang="en-US" sz="2800" b="1">
                <a:sym typeface="Symbol" panose="05050102010706020507" pitchFamily="18" charset="2"/>
              </a:rPr>
              <a:t>同理，每列都有点．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不妨设第一行2格，第二行2格，第三行1格</a:t>
            </a:r>
            <a:r>
              <a:rPr kumimoji="1" lang="en-US" altLang="zh-CN" sz="2800" b="1"/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前2 行有两种模式：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endParaRPr kumimoji="1" lang="zh-CN" altLang="en-US" sz="2800" b="1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800" b="1"/>
              <a:t>这样第三行的点无论在哪一列都构成占满一列或构成一组均匀分布．满足前面说的三点重心是整点的情况．故  9个点能保证其中存在３个点的重心是整点． 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grpSp>
        <p:nvGrpSpPr>
          <p:cNvPr id="32794" name="Group 26">
            <a:extLst>
              <a:ext uri="{FF2B5EF4-FFF2-40B4-BE49-F238E27FC236}">
                <a16:creationId xmlns:a16="http://schemas.microsoft.com/office/drawing/2014/main" id="{FBD8074B-4C31-4464-82B6-012C85C54EDA}"/>
              </a:ext>
            </a:extLst>
          </p:cNvPr>
          <p:cNvGrpSpPr>
            <a:grpSpLocks/>
          </p:cNvGrpSpPr>
          <p:nvPr/>
        </p:nvGrpSpPr>
        <p:grpSpPr bwMode="auto">
          <a:xfrm>
            <a:off x="3924300" y="4386263"/>
            <a:ext cx="2679700" cy="842962"/>
            <a:chOff x="1782" y="2627"/>
            <a:chExt cx="1688" cy="531"/>
          </a:xfrm>
        </p:grpSpPr>
        <p:sp>
          <p:nvSpPr>
            <p:cNvPr id="38928" name="Rectangle 5">
              <a:extLst>
                <a:ext uri="{FF2B5EF4-FFF2-40B4-BE49-F238E27FC236}">
                  <a16:creationId xmlns:a16="http://schemas.microsoft.com/office/drawing/2014/main" id="{5FE36960-5D82-4916-BC38-2CBE3220C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3" y="2627"/>
              <a:ext cx="190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29" name="Rectangle 6">
              <a:extLst>
                <a:ext uri="{FF2B5EF4-FFF2-40B4-BE49-F238E27FC236}">
                  <a16:creationId xmlns:a16="http://schemas.microsoft.com/office/drawing/2014/main" id="{D078AE0A-364B-4F4F-8682-CBDF41679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2627"/>
              <a:ext cx="180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0" name="Rectangle 7">
              <a:extLst>
                <a:ext uri="{FF2B5EF4-FFF2-40B4-BE49-F238E27FC236}">
                  <a16:creationId xmlns:a16="http://schemas.microsoft.com/office/drawing/2014/main" id="{D736DC3F-9597-401E-B355-AA7CDD45F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" y="2864"/>
              <a:ext cx="191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1" name="Rectangle 8">
              <a:extLst>
                <a:ext uri="{FF2B5EF4-FFF2-40B4-BE49-F238E27FC236}">
                  <a16:creationId xmlns:a16="http://schemas.microsoft.com/office/drawing/2014/main" id="{B72839A8-1662-4500-903D-7DE03857D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2864"/>
              <a:ext cx="180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2" name="Text Box 9">
              <a:extLst>
                <a:ext uri="{FF2B5EF4-FFF2-40B4-BE49-F238E27FC236}">
                  <a16:creationId xmlns:a16="http://schemas.microsoft.com/office/drawing/2014/main" id="{AE7D2A90-8A36-4A50-B58E-F6C797456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0" y="2659"/>
              <a:ext cx="40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1" lang="zh-CN" altLang="en-US" sz="3600" b="1">
                  <a:latin typeface="Times New Roman" panose="02020603050405020304" pitchFamily="18" charset="0"/>
                </a:rPr>
                <a:t>或</a:t>
              </a:r>
            </a:p>
          </p:txBody>
        </p:sp>
        <p:sp>
          <p:nvSpPr>
            <p:cNvPr id="38933" name="Rectangle 10">
              <a:extLst>
                <a:ext uri="{FF2B5EF4-FFF2-40B4-BE49-F238E27FC236}">
                  <a16:creationId xmlns:a16="http://schemas.microsoft.com/office/drawing/2014/main" id="{787ADF1E-3012-4362-AE01-9E5C986EE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2672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4" name="Rectangle 11">
              <a:extLst>
                <a:ext uri="{FF2B5EF4-FFF2-40B4-BE49-F238E27FC236}">
                  <a16:creationId xmlns:a16="http://schemas.microsoft.com/office/drawing/2014/main" id="{3057E76A-8365-4D79-95D0-3ECC6A1DD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" y="2672"/>
              <a:ext cx="20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5" name="Rectangle 12">
              <a:extLst>
                <a:ext uri="{FF2B5EF4-FFF2-40B4-BE49-F238E27FC236}">
                  <a16:creationId xmlns:a16="http://schemas.microsoft.com/office/drawing/2014/main" id="{30260952-E985-402C-A550-809CB07AF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6" y="2915"/>
              <a:ext cx="207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36" name="Rectangle 13">
              <a:extLst>
                <a:ext uri="{FF2B5EF4-FFF2-40B4-BE49-F238E27FC236}">
                  <a16:creationId xmlns:a16="http://schemas.microsoft.com/office/drawing/2014/main" id="{B558889C-CC60-4B73-AE85-BC95E442D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915"/>
              <a:ext cx="226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sp>
        <p:nvSpPr>
          <p:cNvPr id="38918" name="Rectangle 14">
            <a:extLst>
              <a:ext uri="{FF2B5EF4-FFF2-40B4-BE49-F238E27FC236}">
                <a16:creationId xmlns:a16="http://schemas.microsoft.com/office/drawing/2014/main" id="{1813294E-8399-402D-8EBB-A5CC59845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tx2"/>
                </a:solidFill>
              </a:rPr>
              <a:t>整点问题</a:t>
            </a:r>
          </a:p>
        </p:txBody>
      </p:sp>
      <p:sp>
        <p:nvSpPr>
          <p:cNvPr id="38919" name="Rectangle 16">
            <a:extLst>
              <a:ext uri="{FF2B5EF4-FFF2-40B4-BE49-F238E27FC236}">
                <a16:creationId xmlns:a16="http://schemas.microsoft.com/office/drawing/2014/main" id="{FEC5B624-0F6D-4CA0-8044-708AD055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-26988"/>
            <a:ext cx="2633663" cy="11064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8920" name="Line 17">
            <a:extLst>
              <a:ext uri="{FF2B5EF4-FFF2-40B4-BE49-F238E27FC236}">
                <a16:creationId xmlns:a16="http://schemas.microsoft.com/office/drawing/2014/main" id="{0328FEC7-C11A-411C-B705-83B02F53D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346075"/>
            <a:ext cx="26336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921" name="Line 18">
            <a:extLst>
              <a:ext uri="{FF2B5EF4-FFF2-40B4-BE49-F238E27FC236}">
                <a16:creationId xmlns:a16="http://schemas.microsoft.com/office/drawing/2014/main" id="{8631E750-677A-4541-8798-31B4A2F8E7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750" y="698500"/>
            <a:ext cx="26336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922" name="Line 19">
            <a:extLst>
              <a:ext uri="{FF2B5EF4-FFF2-40B4-BE49-F238E27FC236}">
                <a16:creationId xmlns:a16="http://schemas.microsoft.com/office/drawing/2014/main" id="{63F5C025-CF33-4BE7-ABD4-AF2D2D5C4B8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2238" y="-26988"/>
            <a:ext cx="0" cy="1106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923" name="Line 20">
            <a:extLst>
              <a:ext uri="{FF2B5EF4-FFF2-40B4-BE49-F238E27FC236}">
                <a16:creationId xmlns:a16="http://schemas.microsoft.com/office/drawing/2014/main" id="{7226D8FA-28A1-491E-BBC7-A7F601641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-26988"/>
            <a:ext cx="0" cy="1106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zh-CN" altLang="en-US"/>
          </a:p>
        </p:txBody>
      </p:sp>
      <p:sp>
        <p:nvSpPr>
          <p:cNvPr id="38924" name="Text Box 21">
            <a:extLst>
              <a:ext uri="{FF2B5EF4-FFF2-40B4-BE49-F238E27FC236}">
                <a16:creationId xmlns:a16="http://schemas.microsoft.com/office/drawing/2014/main" id="{4C9B5C80-0E66-44C8-A069-CBB2C4A32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71438"/>
            <a:ext cx="3829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400" b="1">
                <a:latin typeface="Times New Roman" panose="02020603050405020304" pitchFamily="18" charset="0"/>
              </a:rPr>
              <a:t>(0，0)        (0，1)          (0，2)</a:t>
            </a:r>
          </a:p>
        </p:txBody>
      </p:sp>
      <p:sp>
        <p:nvSpPr>
          <p:cNvPr id="38925" name="Text Box 22">
            <a:extLst>
              <a:ext uri="{FF2B5EF4-FFF2-40B4-BE49-F238E27FC236}">
                <a16:creationId xmlns:a16="http://schemas.microsoft.com/office/drawing/2014/main" id="{F40E7E8B-C184-4B38-B72D-A531F4A29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713" y="387350"/>
            <a:ext cx="2582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400" b="1">
                <a:latin typeface="Times New Roman" panose="02020603050405020304" pitchFamily="18" charset="0"/>
              </a:rPr>
              <a:t> (1，0)        (1，1)           (1，2)</a:t>
            </a:r>
          </a:p>
        </p:txBody>
      </p:sp>
      <p:sp>
        <p:nvSpPr>
          <p:cNvPr id="38926" name="Text Box 23">
            <a:extLst>
              <a:ext uri="{FF2B5EF4-FFF2-40B4-BE49-F238E27FC236}">
                <a16:creationId xmlns:a16="http://schemas.microsoft.com/office/drawing/2014/main" id="{E0BC9E8C-4196-4800-A0FB-0253783E8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038" y="692150"/>
            <a:ext cx="25225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1400" b="1">
                <a:latin typeface="Times New Roman" panose="02020603050405020304" pitchFamily="18" charset="0"/>
              </a:rPr>
              <a:t>(2，0)       (2，1)           (2，2)</a:t>
            </a:r>
          </a:p>
        </p:txBody>
      </p:sp>
      <p:sp>
        <p:nvSpPr>
          <p:cNvPr id="38927" name="灯片编号占位符 23">
            <a:extLst>
              <a:ext uri="{FF2B5EF4-FFF2-40B4-BE49-F238E27FC236}">
                <a16:creationId xmlns:a16="http://schemas.microsoft.com/office/drawing/2014/main" id="{D9C73D66-1D3E-41BE-A5C3-848231F0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B551B0-E109-4084-A1CB-C8A1897B276A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107</a:t>
            </a:fld>
            <a:endParaRPr lang="en-US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59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B6DAC-35A6-4C5D-8962-160AF5678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/>
              <a:t>数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FE32F2-90A3-4A9B-8BC2-2973D0F58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196752"/>
            <a:ext cx="7848872" cy="1257672"/>
          </a:xfrm>
        </p:spPr>
        <p:txBody>
          <a:bodyPr/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Ramsey</a:t>
            </a:r>
            <a:r>
              <a:rPr lang="zh-CN" altLang="en-US" b="0" dirty="0"/>
              <a:t>数</a:t>
            </a:r>
            <a:r>
              <a:rPr lang="en-US" altLang="zh-CN" dirty="0"/>
              <a:t> ---</a:t>
            </a:r>
            <a:r>
              <a:rPr lang="zh-CN" altLang="en-US" dirty="0"/>
              <a:t>百度百科</a:t>
            </a:r>
            <a:endParaRPr lang="en-US" altLang="zh-CN" dirty="0"/>
          </a:p>
          <a:p>
            <a:r>
              <a:rPr lang="en-US" altLang="zh-CN" sz="1600" dirty="0"/>
              <a:t>https://baike.baidu.com/item/%E6%8B%89%E5%A7%86%E9%BD%90%E6%95%B0/19138224?fr=aladdin</a:t>
            </a:r>
            <a:endParaRPr lang="zh-CN" altLang="en-US" sz="16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518DE-7AC7-4D9D-AD5E-2C2E1345F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0E804-B0AF-4F66-9AD0-906D9C2D2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108</a:t>
            </a:fld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A4C860-2DC7-4A9E-852B-F873D047A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5" y="2428890"/>
            <a:ext cx="8922889" cy="194421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364732A-F515-48B9-BA55-1EF0EB2FB868}"/>
              </a:ext>
            </a:extLst>
          </p:cNvPr>
          <p:cNvSpPr/>
          <p:nvPr/>
        </p:nvSpPr>
        <p:spPr>
          <a:xfrm>
            <a:off x="395536" y="4869160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-apple-system"/>
              </a:rPr>
              <a:t>Ramsey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理论本质含义就是当数量充分大之后，总是包含指定的子结构，即无序中总是包含着有序。</a:t>
            </a:r>
            <a:endParaRPr lang="en-US" altLang="zh-CN" dirty="0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而寻找</a:t>
            </a:r>
            <a:r>
              <a:rPr lang="en-US" altLang="zh-CN" dirty="0" err="1">
                <a:solidFill>
                  <a:srgbClr val="1A1A1A"/>
                </a:solidFill>
                <a:latin typeface="-apple-system"/>
              </a:rPr>
              <a:t>ramsey</a:t>
            </a:r>
            <a:r>
              <a:rPr lang="zh-CN" altLang="en-US" dirty="0">
                <a:solidFill>
                  <a:srgbClr val="1A1A1A"/>
                </a:solidFill>
                <a:latin typeface="-apple-system"/>
              </a:rPr>
              <a:t>数某种意义上是在找某种平衡点。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927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4E5DA9-D8D1-4261-BE10-F112663440EF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46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1256434-F02D-4EAF-998C-1316EC33979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8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>
                <a:latin typeface="Times New Roman" panose="02020603050405020304" pitchFamily="18" charset="0"/>
              </a:rPr>
              <a:t>问题：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个人中，或有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个人互相认识，或有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个人互相不认识。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每个人用一个顶点表示，若两个人互相认识，则对相应的两个顶点之间的边着红色，若两个人互相不认识，则对相应的两个顶点之间的边着蓝色。这样问题就转化为图论中问题：</a:t>
            </a:r>
          </a:p>
          <a:p>
            <a:pPr marL="571500" indent="-571500" eaLnBrk="1" hangingPunct="1"/>
            <a:r>
              <a:rPr lang="zh-CN" altLang="en-US" dirty="0">
                <a:latin typeface="Times New Roman" panose="02020603050405020304" pitchFamily="18" charset="0"/>
              </a:rPr>
              <a:t>给定一个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个顶点的完全图</a:t>
            </a:r>
            <a:r>
              <a:rPr lang="en-US" altLang="zh-CN" dirty="0"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，用红、蓝两色对其边任意着色，那么或者存在一个红色边三角形，或者存在一个蓝色边三角形。</a:t>
            </a:r>
          </a:p>
        </p:txBody>
      </p:sp>
      <p:sp>
        <p:nvSpPr>
          <p:cNvPr id="11469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/>
              <a:t>数 </a:t>
            </a:r>
          </a:p>
        </p:txBody>
      </p:sp>
      <p:sp>
        <p:nvSpPr>
          <p:cNvPr id="11469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69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70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70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70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470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520891-316A-40B8-998D-7AA2E6C8EC32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53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FD01C8A-14F5-4BC5-AC87-F946283F2CC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3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1688" cy="4670425"/>
          </a:xfrm>
        </p:spPr>
        <p:txBody>
          <a:bodyPr/>
          <a:lstStyle/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/>
              <a:t>     </a:t>
            </a:r>
            <a:r>
              <a:rPr lang="zh-CN" altLang="en-US"/>
              <a:t>由题意知，</a:t>
            </a:r>
          </a:p>
          <a:p>
            <a:pPr marL="571500" indent="-571500" eaLnBrk="1" hangingPunct="1"/>
            <a:endParaRPr lang="zh-CN" altLang="en-US"/>
          </a:p>
          <a:p>
            <a:pPr marL="571500" indent="-571500" eaLnBrk="1" hangingPunct="1"/>
            <a:endParaRPr lang="zh-CN" altLang="en-US"/>
          </a:p>
          <a:p>
            <a:pPr marL="571500" indent="-571500" eaLnBrk="1" hangingPunct="1"/>
            <a:endParaRPr lang="zh-CN" altLang="en-US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/>
              <a:t>     所求人数为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6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376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7" name="Object 14"/>
          <p:cNvGraphicFramePr>
            <a:graphicFrameLocks noChangeAspect="1"/>
          </p:cNvGraphicFramePr>
          <p:nvPr/>
        </p:nvGraphicFramePr>
        <p:xfrm>
          <a:off x="1331913" y="1844675"/>
          <a:ext cx="13684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1" name="公式" r:id="rId3" imgW="622030" imgH="241195" progId="Equation.3">
                  <p:embed/>
                </p:oleObj>
              </mc:Choice>
              <mc:Fallback>
                <p:oleObj name="公式" r:id="rId3" imgW="622030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44675"/>
                        <a:ext cx="13684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8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79" name="Object 16"/>
          <p:cNvGraphicFramePr>
            <a:graphicFrameLocks noChangeAspect="1"/>
          </p:cNvGraphicFramePr>
          <p:nvPr/>
        </p:nvGraphicFramePr>
        <p:xfrm>
          <a:off x="2916238" y="1844675"/>
          <a:ext cx="13684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2" name="公式" r:id="rId5" imgW="583947" imgH="241195" progId="Equation.3">
                  <p:embed/>
                </p:oleObj>
              </mc:Choice>
              <mc:Fallback>
                <p:oleObj name="公式" r:id="rId5" imgW="583947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1844675"/>
                        <a:ext cx="13684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1" name="Object 18"/>
          <p:cNvGraphicFramePr>
            <a:graphicFrameLocks noChangeAspect="1"/>
          </p:cNvGraphicFramePr>
          <p:nvPr/>
        </p:nvGraphicFramePr>
        <p:xfrm>
          <a:off x="4500563" y="1844675"/>
          <a:ext cx="1366837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3" name="公式" r:id="rId7" imgW="583947" imgH="241195" progId="Equation.3">
                  <p:embed/>
                </p:oleObj>
              </mc:Choice>
              <mc:Fallback>
                <p:oleObj name="公式" r:id="rId7" imgW="583947" imgH="24119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844675"/>
                        <a:ext cx="1366837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2" name="Rectangle 2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3" name="Object 20"/>
          <p:cNvGraphicFramePr>
            <a:graphicFrameLocks noChangeAspect="1"/>
          </p:cNvGraphicFramePr>
          <p:nvPr/>
        </p:nvGraphicFramePr>
        <p:xfrm>
          <a:off x="6227763" y="1844675"/>
          <a:ext cx="1728787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4" name="公式" r:id="rId9" imgW="812447" imgH="241195" progId="Equation.3">
                  <p:embed/>
                </p:oleObj>
              </mc:Choice>
              <mc:Fallback>
                <p:oleObj name="公式" r:id="rId9" imgW="812447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1844675"/>
                        <a:ext cx="1728787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4" name="Rectangle 2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5" name="Object 22"/>
          <p:cNvGraphicFramePr>
            <a:graphicFrameLocks noChangeAspect="1"/>
          </p:cNvGraphicFramePr>
          <p:nvPr/>
        </p:nvGraphicFramePr>
        <p:xfrm>
          <a:off x="1331913" y="2636838"/>
          <a:ext cx="18716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5" name="公式" r:id="rId11" imgW="825500" imgH="241300" progId="Equation.3">
                  <p:embed/>
                </p:oleObj>
              </mc:Choice>
              <mc:Fallback>
                <p:oleObj name="公式" r:id="rId11" imgW="825500" imgH="2413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636838"/>
                        <a:ext cx="187166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6" name="Rectangle 2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7" name="Object 24"/>
          <p:cNvGraphicFramePr>
            <a:graphicFrameLocks noChangeAspect="1"/>
          </p:cNvGraphicFramePr>
          <p:nvPr/>
        </p:nvGraphicFramePr>
        <p:xfrm>
          <a:off x="3563938" y="2636838"/>
          <a:ext cx="17272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6" name="公式" r:id="rId13" imgW="774364" imgH="241195" progId="Equation.3">
                  <p:embed/>
                </p:oleObj>
              </mc:Choice>
              <mc:Fallback>
                <p:oleObj name="公式" r:id="rId13" imgW="774364" imgH="24119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2636838"/>
                        <a:ext cx="172720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8" name="Rectangle 2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89" name="Object 26"/>
          <p:cNvGraphicFramePr>
            <a:graphicFrameLocks noChangeAspect="1"/>
          </p:cNvGraphicFramePr>
          <p:nvPr/>
        </p:nvGraphicFramePr>
        <p:xfrm>
          <a:off x="5724525" y="2636838"/>
          <a:ext cx="216058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7" name="公式" r:id="rId15" imgW="1002865" imgH="241195" progId="Equation.3">
                  <p:embed/>
                </p:oleObj>
              </mc:Choice>
              <mc:Fallback>
                <p:oleObj name="公式" r:id="rId15" imgW="1002865" imgH="24119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636838"/>
                        <a:ext cx="2160588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03900" name="Object 28"/>
          <p:cNvGraphicFramePr>
            <a:graphicFrameLocks noChangeAspect="1"/>
          </p:cNvGraphicFramePr>
          <p:nvPr/>
        </p:nvGraphicFramePr>
        <p:xfrm>
          <a:off x="827088" y="4076700"/>
          <a:ext cx="7561262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98" name="公式" r:id="rId17" imgW="3340100" imgH="241300" progId="Equation.3">
                  <p:embed/>
                </p:oleObj>
              </mc:Choice>
              <mc:Fallback>
                <p:oleObj name="公式" r:id="rId17" imgW="3340100" imgH="2413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076700"/>
                        <a:ext cx="7561262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3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CF8BB5-FA97-4D92-B4E7-38BDF4A98BA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57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895ABD-BD30-4E43-8454-C983F5E01D6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kumimoji="0" lang="en-US" altLang="zh-CN" sz="1400" b="0" dirty="0">
              <a:ea typeface="宋体" panose="02010600030101010101" pitchFamily="2" charset="-122"/>
            </a:endParaRPr>
          </a:p>
        </p:txBody>
      </p:sp>
      <p:sp>
        <p:nvSpPr>
          <p:cNvPr id="10863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1688" cy="4824412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证： 选定</a:t>
            </a:r>
            <a:r>
              <a:rPr lang="en-US" altLang="zh-CN" dirty="0"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的一个顶点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</a:p>
          <a:p>
            <a:pPr marL="571500" indent="-571500" eaLnBrk="1" hangingPunct="1">
              <a:lnSpc>
                <a:spcPct val="120000"/>
              </a:lnSpc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顶点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有</a:t>
            </a:r>
            <a:r>
              <a:rPr lang="en-US" altLang="zh-CN" dirty="0">
                <a:latin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</a:rPr>
              <a:t>条边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由鸽巢原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理知，至少有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</a:t>
            </a:r>
          </a:p>
          <a:p>
            <a:pPr marL="571500" indent="-571500" eaLnBrk="1" hangingPunct="1">
              <a:lnSpc>
                <a:spcPct val="12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条同色边，设为红色。设这三条边的另一个端点分别为 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,v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。 若</a:t>
            </a:r>
            <a:r>
              <a:rPr lang="en-US" altLang="zh-CN" dirty="0">
                <a:latin typeface="Times New Roman" panose="02020603050405020304" pitchFamily="18" charset="0"/>
              </a:rPr>
              <a:t>v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,v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,v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之间有一条红色边，则已得到一个红色边三角形，否则，则得到一个蓝色边三角形。</a:t>
            </a:r>
          </a:p>
        </p:txBody>
      </p:sp>
      <p:sp>
        <p:nvSpPr>
          <p:cNvPr id="11571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1571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571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572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572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5722" name="Group 41"/>
          <p:cNvGrpSpPr>
            <a:grpSpLocks/>
          </p:cNvGrpSpPr>
          <p:nvPr/>
        </p:nvGrpSpPr>
        <p:grpSpPr bwMode="auto">
          <a:xfrm>
            <a:off x="5724525" y="1268413"/>
            <a:ext cx="2303463" cy="2160587"/>
            <a:chOff x="3587" y="890"/>
            <a:chExt cx="1470" cy="1315"/>
          </a:xfrm>
        </p:grpSpPr>
        <p:grpSp>
          <p:nvGrpSpPr>
            <p:cNvPr id="115728" name="Group 40"/>
            <p:cNvGrpSpPr>
              <a:grpSpLocks/>
            </p:cNvGrpSpPr>
            <p:nvPr/>
          </p:nvGrpSpPr>
          <p:grpSpPr bwMode="auto">
            <a:xfrm>
              <a:off x="3784" y="890"/>
              <a:ext cx="1273" cy="1191"/>
              <a:chOff x="3784" y="890"/>
              <a:chExt cx="1273" cy="1191"/>
            </a:xfrm>
          </p:grpSpPr>
          <p:sp>
            <p:nvSpPr>
              <p:cNvPr id="115732" name="Line 22"/>
              <p:cNvSpPr>
                <a:spLocks noChangeShapeType="1"/>
              </p:cNvSpPr>
              <p:nvPr/>
            </p:nvSpPr>
            <p:spPr bwMode="auto">
              <a:xfrm flipH="1">
                <a:off x="3859" y="1089"/>
                <a:ext cx="533" cy="2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33" name="Line 23"/>
              <p:cNvSpPr>
                <a:spLocks noChangeShapeType="1"/>
              </p:cNvSpPr>
              <p:nvPr/>
            </p:nvSpPr>
            <p:spPr bwMode="auto">
              <a:xfrm flipH="1">
                <a:off x="3868" y="1103"/>
                <a:ext cx="541" cy="61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34" name="Line 24"/>
              <p:cNvSpPr>
                <a:spLocks noChangeShapeType="1"/>
              </p:cNvSpPr>
              <p:nvPr/>
            </p:nvSpPr>
            <p:spPr bwMode="auto">
              <a:xfrm>
                <a:off x="4443" y="1106"/>
                <a:ext cx="10" cy="8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35" name="Text Box 25"/>
              <p:cNvSpPr txBox="1">
                <a:spLocks noChangeArrowheads="1"/>
              </p:cNvSpPr>
              <p:nvPr/>
            </p:nvSpPr>
            <p:spPr bwMode="auto">
              <a:xfrm>
                <a:off x="4508" y="890"/>
                <a:ext cx="232" cy="227"/>
              </a:xfrm>
              <a:prstGeom prst="rect">
                <a:avLst/>
              </a:prstGeom>
              <a:noFill/>
              <a:ln w="9525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i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  <a:r>
                  <a:rPr lang="en-US" altLang="zh-CN" sz="2400" i="1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lang="en-US" altLang="zh-CN" sz="2400" i="1" baseline="-25000" dirty="0">
                  <a:ea typeface="Dotum" pitchFamily="34" charset="-127"/>
                </a:endParaRPr>
              </a:p>
            </p:txBody>
          </p:sp>
          <p:grpSp>
            <p:nvGrpSpPr>
              <p:cNvPr id="115736" name="Group 39"/>
              <p:cNvGrpSpPr>
                <a:grpSpLocks/>
              </p:cNvGrpSpPr>
              <p:nvPr/>
            </p:nvGrpSpPr>
            <p:grpSpPr bwMode="auto">
              <a:xfrm>
                <a:off x="3784" y="1026"/>
                <a:ext cx="1273" cy="1055"/>
                <a:chOff x="3784" y="1026"/>
                <a:chExt cx="1273" cy="1055"/>
              </a:xfrm>
            </p:grpSpPr>
            <p:sp>
              <p:nvSpPr>
                <p:cNvPr id="115737" name="Oval 17"/>
                <p:cNvSpPr>
                  <a:spLocks noChangeArrowheads="1"/>
                </p:cNvSpPr>
                <p:nvPr/>
              </p:nvSpPr>
              <p:spPr bwMode="auto">
                <a:xfrm>
                  <a:off x="3784" y="1284"/>
                  <a:ext cx="84" cy="8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5738" name="Oval 19"/>
                <p:cNvSpPr>
                  <a:spLocks noChangeArrowheads="1"/>
                </p:cNvSpPr>
                <p:nvPr/>
              </p:nvSpPr>
              <p:spPr bwMode="auto">
                <a:xfrm>
                  <a:off x="4399" y="1999"/>
                  <a:ext cx="84" cy="82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5739" name="Oval 16"/>
                <p:cNvSpPr>
                  <a:spLocks noChangeArrowheads="1"/>
                </p:cNvSpPr>
                <p:nvPr/>
              </p:nvSpPr>
              <p:spPr bwMode="auto">
                <a:xfrm>
                  <a:off x="4391" y="1026"/>
                  <a:ext cx="84" cy="8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5740" name="Oval 18"/>
                <p:cNvSpPr>
                  <a:spLocks noChangeArrowheads="1"/>
                </p:cNvSpPr>
                <p:nvPr/>
              </p:nvSpPr>
              <p:spPr bwMode="auto">
                <a:xfrm>
                  <a:off x="3801" y="1704"/>
                  <a:ext cx="84" cy="82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5741" name="Oval 20"/>
                <p:cNvSpPr>
                  <a:spLocks noChangeArrowheads="1"/>
                </p:cNvSpPr>
                <p:nvPr/>
              </p:nvSpPr>
              <p:spPr bwMode="auto">
                <a:xfrm>
                  <a:off x="4973" y="1645"/>
                  <a:ext cx="84" cy="82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5742" name="Oval 21"/>
                <p:cNvSpPr>
                  <a:spLocks noChangeArrowheads="1"/>
                </p:cNvSpPr>
                <p:nvPr/>
              </p:nvSpPr>
              <p:spPr bwMode="auto">
                <a:xfrm>
                  <a:off x="4939" y="1262"/>
                  <a:ext cx="84" cy="8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</p:grpSp>
        </p:grpSp>
        <p:sp>
          <p:nvSpPr>
            <p:cNvPr id="115729" name="Text Box 26"/>
            <p:cNvSpPr txBox="1">
              <a:spLocks noChangeArrowheads="1"/>
            </p:cNvSpPr>
            <p:nvPr/>
          </p:nvSpPr>
          <p:spPr bwMode="auto">
            <a:xfrm>
              <a:off x="3587" y="1162"/>
              <a:ext cx="227" cy="204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 dirty="0">
                <a:ea typeface="Dotum" pitchFamily="34" charset="-127"/>
              </a:endParaRPr>
            </a:p>
          </p:txBody>
        </p:sp>
        <p:sp>
          <p:nvSpPr>
            <p:cNvPr id="115730" name="Text Box 27"/>
            <p:cNvSpPr txBox="1">
              <a:spLocks noChangeArrowheads="1"/>
            </p:cNvSpPr>
            <p:nvPr/>
          </p:nvSpPr>
          <p:spPr bwMode="auto">
            <a:xfrm>
              <a:off x="3606" y="1616"/>
              <a:ext cx="224" cy="208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 dirty="0">
                <a:ea typeface="Dotum" pitchFamily="34" charset="-127"/>
              </a:endParaRPr>
            </a:p>
          </p:txBody>
        </p:sp>
        <p:sp>
          <p:nvSpPr>
            <p:cNvPr id="115731" name="Text Box 28"/>
            <p:cNvSpPr txBox="1">
              <a:spLocks noChangeArrowheads="1"/>
            </p:cNvSpPr>
            <p:nvPr/>
          </p:nvSpPr>
          <p:spPr bwMode="auto">
            <a:xfrm>
              <a:off x="4241" y="2024"/>
              <a:ext cx="227" cy="18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i="1" dirty="0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2400" baseline="-25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 dirty="0">
                <a:ea typeface="Dotum" pitchFamily="34" charset="-127"/>
              </a:endParaRP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092825" y="2014538"/>
            <a:ext cx="927100" cy="1127125"/>
            <a:chOff x="3838" y="1269"/>
            <a:chExt cx="584" cy="710"/>
          </a:xfrm>
        </p:grpSpPr>
        <p:sp>
          <p:nvSpPr>
            <p:cNvPr id="115725" name="Line 29"/>
            <p:cNvSpPr>
              <a:spLocks noChangeShapeType="1"/>
            </p:cNvSpPr>
            <p:nvPr/>
          </p:nvSpPr>
          <p:spPr bwMode="auto">
            <a:xfrm>
              <a:off x="3838" y="1269"/>
              <a:ext cx="11" cy="36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26" name="Line 30"/>
            <p:cNvSpPr>
              <a:spLocks noChangeShapeType="1"/>
            </p:cNvSpPr>
            <p:nvPr/>
          </p:nvSpPr>
          <p:spPr bwMode="auto">
            <a:xfrm>
              <a:off x="3911" y="1690"/>
              <a:ext cx="485" cy="289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27" name="Line 31"/>
            <p:cNvSpPr>
              <a:spLocks noChangeShapeType="1"/>
            </p:cNvSpPr>
            <p:nvPr/>
          </p:nvSpPr>
          <p:spPr bwMode="auto">
            <a:xfrm>
              <a:off x="3880" y="1277"/>
              <a:ext cx="542" cy="66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863648" name="Object 32"/>
          <p:cNvGraphicFramePr>
            <a:graphicFrameLocks noChangeAspect="1"/>
          </p:cNvGraphicFramePr>
          <p:nvPr/>
        </p:nvGraphicFramePr>
        <p:xfrm>
          <a:off x="2195513" y="2997200"/>
          <a:ext cx="1882775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43" name="公式" r:id="rId3" imgW="914400" imgH="444500" progId="Equation.3">
                  <p:embed/>
                </p:oleObj>
              </mc:Choice>
              <mc:Fallback>
                <p:oleObj name="公式" r:id="rId3" imgW="914400" imgH="4445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97200"/>
                        <a:ext cx="1882775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26">
            <a:extLst>
              <a:ext uri="{FF2B5EF4-FFF2-40B4-BE49-F238E27FC236}">
                <a16:creationId xmlns:a16="http://schemas.microsoft.com/office/drawing/2014/main" id="{320B26F4-A819-423F-9641-A6D16CDC0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844" y="2485889"/>
            <a:ext cx="355705" cy="335179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400" dirty="0">
              <a:ea typeface="Dotum" pitchFamily="34" charset="-127"/>
            </a:endParaRPr>
          </a:p>
        </p:txBody>
      </p:sp>
      <p:sp>
        <p:nvSpPr>
          <p:cNvPr id="32" name="Text Box 26">
            <a:extLst>
              <a:ext uri="{FF2B5EF4-FFF2-40B4-BE49-F238E27FC236}">
                <a16:creationId xmlns:a16="http://schemas.microsoft.com/office/drawing/2014/main" id="{49EB55E5-99B1-4E0F-B6EC-FAA8AA01A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8205" y="1727273"/>
            <a:ext cx="355705" cy="335179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 dirty="0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400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endParaRPr lang="en-US" altLang="zh-CN" sz="2400" dirty="0"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Group 2"/>
          <p:cNvGrpSpPr>
            <a:grpSpLocks/>
          </p:cNvGrpSpPr>
          <p:nvPr/>
        </p:nvGrpSpPr>
        <p:grpSpPr bwMode="auto">
          <a:xfrm>
            <a:off x="214313" y="0"/>
            <a:ext cx="8929687" cy="836613"/>
            <a:chOff x="134" y="144"/>
            <a:chExt cx="5626" cy="527"/>
          </a:xfrm>
        </p:grpSpPr>
        <p:sp>
          <p:nvSpPr>
            <p:cNvPr id="116768" name="Text Box 3"/>
            <p:cNvSpPr txBox="1">
              <a:spLocks noChangeArrowheads="1"/>
            </p:cNvSpPr>
            <p:nvPr/>
          </p:nvSpPr>
          <p:spPr bwMode="auto">
            <a:xfrm>
              <a:off x="134" y="144"/>
              <a:ext cx="509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4400" b="0">
                  <a:latin typeface="Times New Roman" panose="02020603050405020304" pitchFamily="18" charset="0"/>
                  <a:ea typeface="Dotum" pitchFamily="34" charset="-127"/>
                </a:rPr>
                <a:t>    </a:t>
              </a:r>
              <a:r>
                <a:rPr lang="en-US" altLang="zh-CN" sz="4400" b="0">
                  <a:solidFill>
                    <a:srgbClr val="0000B4"/>
                  </a:solidFill>
                  <a:latin typeface="Times New Roman" panose="02020603050405020304" pitchFamily="18" charset="0"/>
                  <a:ea typeface="Dotum" pitchFamily="34" charset="-127"/>
                </a:rPr>
                <a:t>Ramsey</a:t>
              </a:r>
              <a:r>
                <a:rPr lang="zh-CN" altLang="en-US" sz="4400" b="0">
                  <a:solidFill>
                    <a:srgbClr val="0000B4"/>
                  </a:solidFill>
                  <a:ea typeface="Dotum" pitchFamily="34" charset="-127"/>
                </a:rPr>
                <a:t>数</a:t>
              </a:r>
              <a:endParaRPr lang="zh-CN" altLang="en-US" sz="4400">
                <a:solidFill>
                  <a:srgbClr val="0000B4"/>
                </a:solidFill>
                <a:ea typeface="Dotum" pitchFamily="34" charset="-127"/>
              </a:endParaRPr>
            </a:p>
          </p:txBody>
        </p:sp>
        <p:pic>
          <p:nvPicPr>
            <p:cNvPr id="116769" name="Picture 4" descr="A:\paint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624"/>
              <a:ext cx="562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6739" name="Text Box 5"/>
          <p:cNvSpPr txBox="1">
            <a:spLocks noChangeArrowheads="1"/>
          </p:cNvSpPr>
          <p:nvPr/>
        </p:nvSpPr>
        <p:spPr bwMode="auto">
          <a:xfrm>
            <a:off x="2895600" y="1361330"/>
            <a:ext cx="18732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d</a:t>
            </a:r>
            <a:r>
              <a:rPr lang="en-US" altLang="zh-CN" sz="3200" b="0" baseline="-25000">
                <a:ea typeface="Dotum" pitchFamily="34" charset="-127"/>
              </a:rPr>
              <a:t>r</a:t>
            </a:r>
            <a:r>
              <a:rPr lang="en-US" altLang="zh-CN" sz="3200" b="0">
                <a:ea typeface="Dotum" pitchFamily="34" charset="-127"/>
              </a:rPr>
              <a:t>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)≥3?</a:t>
            </a:r>
          </a:p>
        </p:txBody>
      </p:sp>
      <p:sp>
        <p:nvSpPr>
          <p:cNvPr id="116740" name="Text Box 7"/>
          <p:cNvSpPr txBox="1">
            <a:spLocks noChangeArrowheads="1"/>
          </p:cNvSpPr>
          <p:nvPr/>
        </p:nvSpPr>
        <p:spPr bwMode="auto">
          <a:xfrm>
            <a:off x="609600" y="2229693"/>
            <a:ext cx="17367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d</a:t>
            </a:r>
            <a:r>
              <a:rPr lang="en-US" altLang="zh-CN" sz="3200" b="0" baseline="-25000">
                <a:ea typeface="Dotum" pitchFamily="34" charset="-127"/>
              </a:rPr>
              <a:t>b</a:t>
            </a:r>
            <a:r>
              <a:rPr lang="en-US" altLang="zh-CN" sz="3200" b="0">
                <a:ea typeface="Dotum" pitchFamily="34" charset="-127"/>
              </a:rPr>
              <a:t>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)≥3</a:t>
            </a:r>
          </a:p>
        </p:txBody>
      </p:sp>
      <p:sp>
        <p:nvSpPr>
          <p:cNvPr id="116741" name="Text Box 8"/>
          <p:cNvSpPr txBox="1">
            <a:spLocks noChangeArrowheads="1"/>
          </p:cNvSpPr>
          <p:nvPr/>
        </p:nvSpPr>
        <p:spPr bwMode="auto">
          <a:xfrm>
            <a:off x="3981450" y="2199530"/>
            <a:ext cx="4833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设(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2</a:t>
            </a:r>
            <a:r>
              <a:rPr lang="en-US" altLang="zh-CN" sz="3200" b="0">
                <a:ea typeface="Dotum" pitchFamily="34" charset="-127"/>
              </a:rPr>
              <a:t>) 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3</a:t>
            </a:r>
            <a:r>
              <a:rPr lang="en-US" altLang="zh-CN" sz="3200" b="0">
                <a:ea typeface="Dotum" pitchFamily="34" charset="-127"/>
              </a:rPr>
              <a:t>) 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4</a:t>
            </a:r>
            <a:r>
              <a:rPr lang="en-US" altLang="zh-CN" sz="3200" b="0">
                <a:ea typeface="Dotum" pitchFamily="34" charset="-127"/>
              </a:rPr>
              <a:t>)</a:t>
            </a:r>
            <a:r>
              <a:rPr lang="zh-CN" altLang="zh-CN" sz="3200" b="0">
                <a:ea typeface="Dotum" pitchFamily="34" charset="-127"/>
              </a:rPr>
              <a:t>为红边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2" name="Text Box 10"/>
          <p:cNvSpPr txBox="1">
            <a:spLocks noChangeArrowheads="1"/>
          </p:cNvSpPr>
          <p:nvPr/>
        </p:nvSpPr>
        <p:spPr bwMode="auto">
          <a:xfrm>
            <a:off x="133350" y="3202830"/>
            <a:ext cx="48339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设(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2</a:t>
            </a:r>
            <a:r>
              <a:rPr lang="en-US" altLang="zh-CN" sz="3200" b="0">
                <a:ea typeface="Dotum" pitchFamily="34" charset="-127"/>
              </a:rPr>
              <a:t>) 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3</a:t>
            </a:r>
            <a:r>
              <a:rPr lang="en-US" altLang="zh-CN" sz="3200" b="0">
                <a:ea typeface="Dotum" pitchFamily="34" charset="-127"/>
              </a:rPr>
              <a:t>) (v</a:t>
            </a:r>
            <a:r>
              <a:rPr lang="en-US" altLang="zh-CN" sz="3200" b="0" baseline="-25000">
                <a:ea typeface="Dotum" pitchFamily="34" charset="-127"/>
              </a:rPr>
              <a:t>1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4</a:t>
            </a:r>
            <a:r>
              <a:rPr lang="en-US" altLang="zh-CN" sz="3200" b="0">
                <a:ea typeface="Dotum" pitchFamily="34" charset="-127"/>
              </a:rPr>
              <a:t>)</a:t>
            </a:r>
            <a:r>
              <a:rPr lang="zh-CN" altLang="zh-CN" sz="3200" b="0">
                <a:ea typeface="Dotum" pitchFamily="34" charset="-127"/>
              </a:rPr>
              <a:t>为蓝边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3" name="Text Box 11"/>
          <p:cNvSpPr txBox="1">
            <a:spLocks noChangeArrowheads="1"/>
          </p:cNvSpPr>
          <p:nvPr/>
        </p:nvSpPr>
        <p:spPr bwMode="auto">
          <a:xfrm>
            <a:off x="998538" y="4333130"/>
            <a:ext cx="3101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△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2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3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4</a:t>
            </a:r>
            <a:r>
              <a:rPr lang="zh-CN" altLang="en-US" sz="3200" b="0">
                <a:ea typeface="Dotum" pitchFamily="34" charset="-127"/>
              </a:rPr>
              <a:t>是红△ ?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4" name="Text Box 12"/>
          <p:cNvSpPr txBox="1">
            <a:spLocks noChangeArrowheads="1"/>
          </p:cNvSpPr>
          <p:nvPr/>
        </p:nvSpPr>
        <p:spPr bwMode="auto">
          <a:xfrm>
            <a:off x="5418138" y="3190130"/>
            <a:ext cx="31019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△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2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3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4</a:t>
            </a:r>
            <a:r>
              <a:rPr lang="zh-CN" altLang="en-US" sz="3200" b="0">
                <a:ea typeface="Dotum" pitchFamily="34" charset="-127"/>
              </a:rPr>
              <a:t>是蓝△ ?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5" name="Text Box 13"/>
          <p:cNvSpPr txBox="1">
            <a:spLocks noChangeArrowheads="1"/>
          </p:cNvSpPr>
          <p:nvPr/>
        </p:nvSpPr>
        <p:spPr bwMode="auto">
          <a:xfrm>
            <a:off x="152400" y="5323730"/>
            <a:ext cx="2947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设( 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2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3</a:t>
            </a:r>
            <a:r>
              <a:rPr lang="en-US" altLang="zh-CN" sz="3200" b="0">
                <a:ea typeface="Dotum" pitchFamily="34" charset="-127"/>
              </a:rPr>
              <a:t> )</a:t>
            </a:r>
            <a:r>
              <a:rPr lang="zh-CN" altLang="zh-CN" sz="3200" b="0">
                <a:ea typeface="Dotum" pitchFamily="34" charset="-127"/>
              </a:rPr>
              <a:t>是蓝边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6" name="Text Box 14"/>
          <p:cNvSpPr txBox="1">
            <a:spLocks noChangeArrowheads="1"/>
          </p:cNvSpPr>
          <p:nvPr/>
        </p:nvSpPr>
        <p:spPr bwMode="auto">
          <a:xfrm>
            <a:off x="4724400" y="4333130"/>
            <a:ext cx="29479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设( 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2</a:t>
            </a:r>
            <a:r>
              <a:rPr lang="en-US" altLang="zh-CN" sz="3200" b="0">
                <a:ea typeface="Dotum" pitchFamily="34" charset="-127"/>
              </a:rPr>
              <a:t>v</a:t>
            </a:r>
            <a:r>
              <a:rPr lang="en-US" altLang="zh-CN" sz="3200" b="0" baseline="-25000">
                <a:ea typeface="Dotum" pitchFamily="34" charset="-127"/>
              </a:rPr>
              <a:t>3</a:t>
            </a:r>
            <a:r>
              <a:rPr lang="en-US" altLang="zh-CN" sz="3200" b="0">
                <a:ea typeface="Dotum" pitchFamily="34" charset="-127"/>
              </a:rPr>
              <a:t> )</a:t>
            </a:r>
            <a:r>
              <a:rPr lang="zh-CN" altLang="zh-CN" sz="3200" b="0">
                <a:ea typeface="Dotum" pitchFamily="34" charset="-127"/>
              </a:rPr>
              <a:t>是红边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7" name="Text Box 15"/>
          <p:cNvSpPr txBox="1">
            <a:spLocks noChangeArrowheads="1"/>
          </p:cNvSpPr>
          <p:nvPr/>
        </p:nvSpPr>
        <p:spPr bwMode="auto">
          <a:xfrm>
            <a:off x="457200" y="6161930"/>
            <a:ext cx="2811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△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1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2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3</a:t>
            </a:r>
            <a:r>
              <a:rPr lang="zh-CN" altLang="en-US" sz="3200" b="0">
                <a:ea typeface="Dotum" pitchFamily="34" charset="-127"/>
              </a:rPr>
              <a:t>是蓝△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6748" name="Text Box 16"/>
          <p:cNvSpPr txBox="1">
            <a:spLocks noChangeArrowheads="1"/>
          </p:cNvSpPr>
          <p:nvPr/>
        </p:nvSpPr>
        <p:spPr bwMode="auto">
          <a:xfrm>
            <a:off x="4495800" y="5247530"/>
            <a:ext cx="28114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b="0">
                <a:ea typeface="Dotum" pitchFamily="34" charset="-127"/>
              </a:rPr>
              <a:t>△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1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2</a:t>
            </a:r>
            <a:r>
              <a:rPr lang="en-US" altLang="en-US" sz="3200" b="0">
                <a:ea typeface="Dotum" pitchFamily="34" charset="-127"/>
              </a:rPr>
              <a:t>v</a:t>
            </a:r>
            <a:r>
              <a:rPr lang="en-US" altLang="en-US" sz="3200" b="0" baseline="-25000">
                <a:ea typeface="Dotum" pitchFamily="34" charset="-127"/>
              </a:rPr>
              <a:t>3</a:t>
            </a:r>
            <a:r>
              <a:rPr lang="zh-CN" altLang="en-US" sz="3200" b="0">
                <a:ea typeface="Dotum" pitchFamily="34" charset="-127"/>
              </a:rPr>
              <a:t>是红△</a:t>
            </a:r>
          </a:p>
        </p:txBody>
      </p:sp>
      <p:sp>
        <p:nvSpPr>
          <p:cNvPr id="116749" name="Line 17"/>
          <p:cNvSpPr>
            <a:spLocks noChangeShapeType="1"/>
          </p:cNvSpPr>
          <p:nvPr/>
        </p:nvSpPr>
        <p:spPr bwMode="auto">
          <a:xfrm flipH="1">
            <a:off x="1752600" y="1818530"/>
            <a:ext cx="1143000" cy="533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0" name="Line 18"/>
          <p:cNvSpPr>
            <a:spLocks noChangeShapeType="1"/>
          </p:cNvSpPr>
          <p:nvPr/>
        </p:nvSpPr>
        <p:spPr bwMode="auto">
          <a:xfrm>
            <a:off x="4724400" y="1894730"/>
            <a:ext cx="13716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1" name="Line 19"/>
          <p:cNvSpPr>
            <a:spLocks noChangeShapeType="1"/>
          </p:cNvSpPr>
          <p:nvPr/>
        </p:nvSpPr>
        <p:spPr bwMode="auto">
          <a:xfrm>
            <a:off x="1371600" y="2885330"/>
            <a:ext cx="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2" name="Line 20"/>
          <p:cNvSpPr>
            <a:spLocks noChangeShapeType="1"/>
          </p:cNvSpPr>
          <p:nvPr/>
        </p:nvSpPr>
        <p:spPr bwMode="auto">
          <a:xfrm>
            <a:off x="6477000" y="2809130"/>
            <a:ext cx="0" cy="533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3" name="Line 21"/>
          <p:cNvSpPr>
            <a:spLocks noChangeShapeType="1"/>
          </p:cNvSpPr>
          <p:nvPr/>
        </p:nvSpPr>
        <p:spPr bwMode="auto">
          <a:xfrm>
            <a:off x="2209800" y="3723530"/>
            <a:ext cx="0" cy="762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4" name="Line 22"/>
          <p:cNvSpPr>
            <a:spLocks noChangeShapeType="1"/>
          </p:cNvSpPr>
          <p:nvPr/>
        </p:nvSpPr>
        <p:spPr bwMode="auto">
          <a:xfrm flipH="1">
            <a:off x="5334000" y="3875930"/>
            <a:ext cx="838200" cy="533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5" name="Line 23"/>
          <p:cNvSpPr>
            <a:spLocks noChangeShapeType="1"/>
          </p:cNvSpPr>
          <p:nvPr/>
        </p:nvSpPr>
        <p:spPr bwMode="auto">
          <a:xfrm>
            <a:off x="7315200" y="3799730"/>
            <a:ext cx="838200" cy="6096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6" name="Line 24"/>
          <p:cNvSpPr>
            <a:spLocks noChangeShapeType="1"/>
          </p:cNvSpPr>
          <p:nvPr/>
        </p:nvSpPr>
        <p:spPr bwMode="auto">
          <a:xfrm flipH="1">
            <a:off x="762000" y="4942730"/>
            <a:ext cx="7620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7" name="Line 25"/>
          <p:cNvSpPr>
            <a:spLocks noChangeShapeType="1"/>
          </p:cNvSpPr>
          <p:nvPr/>
        </p:nvSpPr>
        <p:spPr bwMode="auto">
          <a:xfrm>
            <a:off x="3048000" y="4866530"/>
            <a:ext cx="533400" cy="533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8" name="Line 26"/>
          <p:cNvSpPr>
            <a:spLocks noChangeShapeType="1"/>
          </p:cNvSpPr>
          <p:nvPr/>
        </p:nvSpPr>
        <p:spPr bwMode="auto">
          <a:xfrm>
            <a:off x="1295400" y="5933330"/>
            <a:ext cx="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59" name="Line 27"/>
          <p:cNvSpPr>
            <a:spLocks noChangeShapeType="1"/>
          </p:cNvSpPr>
          <p:nvPr/>
        </p:nvSpPr>
        <p:spPr bwMode="auto">
          <a:xfrm flipH="1">
            <a:off x="5486400" y="4942730"/>
            <a:ext cx="152400" cy="457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6760" name="Text Box 28"/>
          <p:cNvSpPr txBox="1">
            <a:spLocks noChangeArrowheads="1"/>
          </p:cNvSpPr>
          <p:nvPr/>
        </p:nvSpPr>
        <p:spPr bwMode="auto">
          <a:xfrm>
            <a:off x="3352800" y="532373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0">
                <a:ea typeface="Dotum" pitchFamily="34" charset="-127"/>
              </a:rPr>
              <a:t>√</a:t>
            </a:r>
          </a:p>
        </p:txBody>
      </p:sp>
      <p:sp>
        <p:nvSpPr>
          <p:cNvPr id="116761" name="Text Box 29"/>
          <p:cNvSpPr txBox="1">
            <a:spLocks noChangeArrowheads="1"/>
          </p:cNvSpPr>
          <p:nvPr/>
        </p:nvSpPr>
        <p:spPr bwMode="auto">
          <a:xfrm>
            <a:off x="8001000" y="4333130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600" b="0">
                <a:ea typeface="Dotum" pitchFamily="34" charset="-127"/>
              </a:rPr>
              <a:t>√</a:t>
            </a:r>
          </a:p>
        </p:txBody>
      </p:sp>
      <p:sp>
        <p:nvSpPr>
          <p:cNvPr id="116762" name="Text Box 30"/>
          <p:cNvSpPr txBox="1">
            <a:spLocks noChangeArrowheads="1"/>
          </p:cNvSpPr>
          <p:nvPr/>
        </p:nvSpPr>
        <p:spPr bwMode="auto">
          <a:xfrm>
            <a:off x="5105400" y="158993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Y</a:t>
            </a:r>
          </a:p>
        </p:txBody>
      </p:sp>
      <p:sp>
        <p:nvSpPr>
          <p:cNvPr id="116763" name="Text Box 31"/>
          <p:cNvSpPr txBox="1">
            <a:spLocks noChangeArrowheads="1"/>
          </p:cNvSpPr>
          <p:nvPr/>
        </p:nvSpPr>
        <p:spPr bwMode="auto">
          <a:xfrm>
            <a:off x="2133600" y="158993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N</a:t>
            </a:r>
          </a:p>
        </p:txBody>
      </p:sp>
      <p:sp>
        <p:nvSpPr>
          <p:cNvPr id="116764" name="Text Box 32"/>
          <p:cNvSpPr txBox="1">
            <a:spLocks noChangeArrowheads="1"/>
          </p:cNvSpPr>
          <p:nvPr/>
        </p:nvSpPr>
        <p:spPr bwMode="auto">
          <a:xfrm>
            <a:off x="762000" y="4714130"/>
            <a:ext cx="477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N</a:t>
            </a:r>
          </a:p>
        </p:txBody>
      </p:sp>
      <p:sp>
        <p:nvSpPr>
          <p:cNvPr id="116765" name="Text Box 33"/>
          <p:cNvSpPr txBox="1">
            <a:spLocks noChangeArrowheads="1"/>
          </p:cNvSpPr>
          <p:nvPr/>
        </p:nvSpPr>
        <p:spPr bwMode="auto">
          <a:xfrm>
            <a:off x="5334000" y="3753693"/>
            <a:ext cx="4778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N</a:t>
            </a:r>
          </a:p>
        </p:txBody>
      </p:sp>
      <p:sp>
        <p:nvSpPr>
          <p:cNvPr id="116766" name="Text Box 34"/>
          <p:cNvSpPr txBox="1">
            <a:spLocks noChangeArrowheads="1"/>
          </p:cNvSpPr>
          <p:nvPr/>
        </p:nvSpPr>
        <p:spPr bwMode="auto">
          <a:xfrm>
            <a:off x="3255963" y="4744293"/>
            <a:ext cx="4778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Y</a:t>
            </a:r>
          </a:p>
        </p:txBody>
      </p:sp>
      <p:sp>
        <p:nvSpPr>
          <p:cNvPr id="116767" name="Text Box 35"/>
          <p:cNvSpPr txBox="1">
            <a:spLocks noChangeArrowheads="1"/>
          </p:cNvSpPr>
          <p:nvPr/>
        </p:nvSpPr>
        <p:spPr bwMode="auto">
          <a:xfrm>
            <a:off x="7523163" y="3647330"/>
            <a:ext cx="4778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200" b="0">
                <a:ea typeface="Dotum" pitchFamily="34" charset="-127"/>
              </a:rPr>
              <a:t>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A38C492-89B3-4FC6-8BB7-2C24B75299CD}"/>
              </a:ext>
            </a:extLst>
          </p:cNvPr>
          <p:cNvSpPr txBox="1"/>
          <p:nvPr/>
        </p:nvSpPr>
        <p:spPr>
          <a:xfrm>
            <a:off x="3203848" y="743472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判定树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15B016-E500-4379-A5D2-25057B698386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77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0F3229-57FB-4E3C-852C-8858CBAC86C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kumimoji="0" lang="en-US" altLang="zh-CN" sz="1400" b="0" dirty="0">
              <a:ea typeface="宋体" panose="02010600030101010101" pitchFamily="2" charset="-122"/>
            </a:endParaRPr>
          </a:p>
        </p:txBody>
      </p:sp>
      <p:sp>
        <p:nvSpPr>
          <p:cNvPr id="10859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4"/>
            <a:ext cx="8421688" cy="2453034"/>
          </a:xfrm>
        </p:spPr>
        <p:txBody>
          <a:bodyPr/>
          <a:lstStyle/>
          <a:p>
            <a:pPr marL="571500" indent="-571500" eaLnBrk="1" hangingPunct="1"/>
            <a:r>
              <a:rPr lang="zh-CN" altLang="en-US" dirty="0"/>
              <a:t>若干推论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(a) </a:t>
            </a:r>
            <a:r>
              <a:rPr lang="zh-CN" altLang="en-US" dirty="0">
                <a:latin typeface="Times New Roman" panose="02020603050405020304" pitchFamily="18" charset="0"/>
              </a:rPr>
              <a:t>对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个顶点的完全图</a:t>
            </a:r>
            <a:r>
              <a:rPr lang="en-US" altLang="zh-CN" dirty="0">
                <a:latin typeface="Times New Roman" panose="02020603050405020304" pitchFamily="18" charset="0"/>
              </a:rPr>
              <a:t>K</a:t>
            </a:r>
            <a:r>
              <a:rPr lang="en-US" altLang="zh-CN" baseline="-25000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的边用红、蓝两色任意着色，那么至少有两个同色三角形。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证明：由</a:t>
            </a:r>
            <a:r>
              <a:rPr lang="en-US" altLang="zh-CN" dirty="0" err="1">
                <a:latin typeface="Times New Roman" panose="02020603050405020304" pitchFamily="18" charset="0"/>
              </a:rPr>
              <a:t>ramsey</a:t>
            </a:r>
            <a:r>
              <a:rPr lang="zh-CN" altLang="en-US" dirty="0">
                <a:latin typeface="Times New Roman" panose="02020603050405020304" pitchFamily="18" charset="0"/>
              </a:rPr>
              <a:t>问题，则必然有一个同色三角形。不妨设为红色三角形。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spcBef>
                <a:spcPct val="90000"/>
              </a:spcBef>
              <a:buFont typeface="Wingdings" panose="05000000000000000000" pitchFamily="2" charset="2"/>
              <a:buNone/>
            </a:pPr>
            <a:r>
              <a:rPr lang="zh-CN" altLang="en-US" sz="1600" dirty="0"/>
              <a:t>     </a:t>
            </a:r>
          </a:p>
          <a:p>
            <a:pPr marL="571500" indent="-571500" eaLnBrk="1" hangingPunct="1">
              <a:spcBef>
                <a:spcPct val="9000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      </a:t>
            </a:r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/>
              <a:t>数</a:t>
            </a:r>
          </a:p>
        </p:txBody>
      </p:sp>
      <p:sp>
        <p:nvSpPr>
          <p:cNvPr id="11776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6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6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6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70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7771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3707755" y="4133998"/>
            <a:ext cx="1584325" cy="1728788"/>
            <a:chOff x="884" y="2024"/>
            <a:chExt cx="998" cy="1089"/>
          </a:xfrm>
        </p:grpSpPr>
        <p:sp>
          <p:nvSpPr>
            <p:cNvPr id="117810" name="Oval 16"/>
            <p:cNvSpPr>
              <a:spLocks noChangeArrowheads="1"/>
            </p:cNvSpPr>
            <p:nvPr/>
          </p:nvSpPr>
          <p:spPr bwMode="auto">
            <a:xfrm>
              <a:off x="1363" y="2024"/>
              <a:ext cx="88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1" name="Oval 17"/>
            <p:cNvSpPr>
              <a:spLocks noChangeArrowheads="1"/>
            </p:cNvSpPr>
            <p:nvPr/>
          </p:nvSpPr>
          <p:spPr bwMode="auto">
            <a:xfrm>
              <a:off x="884" y="2342"/>
              <a:ext cx="88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2" name="Oval 18"/>
            <p:cNvSpPr>
              <a:spLocks noChangeArrowheads="1"/>
            </p:cNvSpPr>
            <p:nvPr/>
          </p:nvSpPr>
          <p:spPr bwMode="auto">
            <a:xfrm>
              <a:off x="894" y="2733"/>
              <a:ext cx="89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3" name="Oval 19"/>
            <p:cNvSpPr>
              <a:spLocks noChangeArrowheads="1"/>
            </p:cNvSpPr>
            <p:nvPr/>
          </p:nvSpPr>
          <p:spPr bwMode="auto">
            <a:xfrm>
              <a:off x="1333" y="3010"/>
              <a:ext cx="88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4" name="Oval 20"/>
            <p:cNvSpPr>
              <a:spLocks noChangeArrowheads="1"/>
            </p:cNvSpPr>
            <p:nvPr/>
          </p:nvSpPr>
          <p:spPr bwMode="auto">
            <a:xfrm>
              <a:off x="1783" y="2753"/>
              <a:ext cx="89" cy="10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5" name="Oval 21"/>
            <p:cNvSpPr>
              <a:spLocks noChangeArrowheads="1"/>
            </p:cNvSpPr>
            <p:nvPr/>
          </p:nvSpPr>
          <p:spPr bwMode="auto">
            <a:xfrm>
              <a:off x="1794" y="2353"/>
              <a:ext cx="88" cy="10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117816" name="Line 22"/>
            <p:cNvSpPr>
              <a:spLocks noChangeShapeType="1"/>
            </p:cNvSpPr>
            <p:nvPr/>
          </p:nvSpPr>
          <p:spPr bwMode="auto">
            <a:xfrm flipH="1">
              <a:off x="962" y="2090"/>
              <a:ext cx="401" cy="2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17" name="Line 23"/>
            <p:cNvSpPr>
              <a:spLocks noChangeShapeType="1"/>
            </p:cNvSpPr>
            <p:nvPr/>
          </p:nvSpPr>
          <p:spPr bwMode="auto">
            <a:xfrm>
              <a:off x="1449" y="2094"/>
              <a:ext cx="364" cy="26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18" name="Line 24"/>
            <p:cNvSpPr>
              <a:spLocks noChangeShapeType="1"/>
            </p:cNvSpPr>
            <p:nvPr/>
          </p:nvSpPr>
          <p:spPr bwMode="auto">
            <a:xfrm flipV="1">
              <a:off x="975" y="2394"/>
              <a:ext cx="838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859588" name="Text Box 68"/>
          <p:cNvSpPr txBox="1">
            <a:spLocks noChangeArrowheads="1"/>
          </p:cNvSpPr>
          <p:nvPr/>
        </p:nvSpPr>
        <p:spPr bwMode="auto">
          <a:xfrm>
            <a:off x="4139555" y="5934223"/>
            <a:ext cx="865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Dotum" pitchFamily="34" charset="-127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958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A3D0CF-B872-43DC-B154-A45F1A6A393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87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0234DB-E008-4FE0-8DB9-F3E5934F780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0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69325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None/>
            </a:pPr>
            <a:r>
              <a:rPr lang="zh-CN" altLang="en-US" dirty="0"/>
              <a:t>下面对红色三角形的三个顶点边的情况进行讨论：</a:t>
            </a:r>
            <a:r>
              <a:rPr lang="en-US" altLang="zh-CN" dirty="0">
                <a:latin typeface="Times New Roman" panose="02020603050405020304" pitchFamily="18" charset="0"/>
              </a:rPr>
              <a:t>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(1)</a:t>
            </a:r>
            <a:r>
              <a:rPr lang="en-US" altLang="zh-CN" dirty="0"/>
              <a:t> </a:t>
            </a:r>
            <a:r>
              <a:rPr lang="zh-CN" altLang="en-US" dirty="0"/>
              <a:t>若红色三角形的某个顶点的其它三条边均为蓝色，</a:t>
            </a:r>
            <a:endParaRPr lang="en-US" altLang="zh-CN" dirty="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 dirty="0"/>
              <a:t>      </a:t>
            </a:r>
            <a:r>
              <a:rPr lang="zh-CN" altLang="en-US" dirty="0"/>
              <a:t>如图</a:t>
            </a:r>
            <a:r>
              <a:rPr lang="en-US" altLang="zh-CN" dirty="0"/>
              <a:t>2</a:t>
            </a:r>
            <a:endParaRPr lang="zh-CN" altLang="en-US" dirty="0"/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若红色三角形的某个顶点的其它三条边中至少有两条为红色，如图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1879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3" name="Group 73">
            <a:extLst>
              <a:ext uri="{FF2B5EF4-FFF2-40B4-BE49-F238E27FC236}">
                <a16:creationId xmlns:a16="http://schemas.microsoft.com/office/drawing/2014/main" id="{744EE0FB-CB2F-4DF9-9149-661E84040339}"/>
              </a:ext>
            </a:extLst>
          </p:cNvPr>
          <p:cNvGrpSpPr>
            <a:grpSpLocks/>
          </p:cNvGrpSpPr>
          <p:nvPr/>
        </p:nvGrpSpPr>
        <p:grpSpPr bwMode="auto">
          <a:xfrm>
            <a:off x="1691655" y="4164731"/>
            <a:ext cx="1584325" cy="1727200"/>
            <a:chOff x="2245" y="1843"/>
            <a:chExt cx="998" cy="1088"/>
          </a:xfrm>
        </p:grpSpPr>
        <p:grpSp>
          <p:nvGrpSpPr>
            <p:cNvPr id="54" name="Group 71">
              <a:extLst>
                <a:ext uri="{FF2B5EF4-FFF2-40B4-BE49-F238E27FC236}">
                  <a16:creationId xmlns:a16="http://schemas.microsoft.com/office/drawing/2014/main" id="{7CF1E79A-A1B8-4C36-9D7A-8F01FBF4EE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" y="2213"/>
              <a:ext cx="860" cy="612"/>
              <a:chOff x="2286" y="2213"/>
              <a:chExt cx="860" cy="612"/>
            </a:xfrm>
          </p:grpSpPr>
          <p:sp>
            <p:nvSpPr>
              <p:cNvPr id="66" name="Line 37">
                <a:extLst>
                  <a:ext uri="{FF2B5EF4-FFF2-40B4-BE49-F238E27FC236}">
                    <a16:creationId xmlns:a16="http://schemas.microsoft.com/office/drawing/2014/main" id="{EC57A5C7-0876-4424-B29F-AC7BF5190A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" y="2231"/>
                <a:ext cx="4" cy="327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Line 38">
                <a:extLst>
                  <a:ext uri="{FF2B5EF4-FFF2-40B4-BE49-F238E27FC236}">
                    <a16:creationId xmlns:a16="http://schemas.microsoft.com/office/drawing/2014/main" id="{749A643F-7358-45E3-A072-A29441171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5" y="2243"/>
                <a:ext cx="391" cy="58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Line 39">
                <a:extLst>
                  <a:ext uri="{FF2B5EF4-FFF2-40B4-BE49-F238E27FC236}">
                    <a16:creationId xmlns:a16="http://schemas.microsoft.com/office/drawing/2014/main" id="{150BA3E2-CB7D-4838-A97F-4FAD906195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5" y="2213"/>
                <a:ext cx="831" cy="392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5" name="Group 61">
              <a:extLst>
                <a:ext uri="{FF2B5EF4-FFF2-40B4-BE49-F238E27FC236}">
                  <a16:creationId xmlns:a16="http://schemas.microsoft.com/office/drawing/2014/main" id="{C2807A78-A11E-4846-9D23-E628DBD5A6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5" y="1843"/>
              <a:ext cx="998" cy="1088"/>
              <a:chOff x="2245" y="1979"/>
              <a:chExt cx="998" cy="1088"/>
            </a:xfrm>
          </p:grpSpPr>
          <p:grpSp>
            <p:nvGrpSpPr>
              <p:cNvPr id="56" name="Group 60">
                <a:extLst>
                  <a:ext uri="{FF2B5EF4-FFF2-40B4-BE49-F238E27FC236}">
                    <a16:creationId xmlns:a16="http://schemas.microsoft.com/office/drawing/2014/main" id="{FE9C373A-2819-4655-9B42-30803B1CBA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5" y="1979"/>
                <a:ext cx="998" cy="1088"/>
                <a:chOff x="2245" y="1979"/>
                <a:chExt cx="998" cy="1088"/>
              </a:xfrm>
            </p:grpSpPr>
            <p:sp>
              <p:nvSpPr>
                <p:cNvPr id="60" name="Oval 28">
                  <a:extLst>
                    <a:ext uri="{FF2B5EF4-FFF2-40B4-BE49-F238E27FC236}">
                      <a16:creationId xmlns:a16="http://schemas.microsoft.com/office/drawing/2014/main" id="{6DEED217-BEE9-4DA0-AE84-63572801A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" y="1979"/>
                  <a:ext cx="88" cy="103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61" name="Oval 29">
                  <a:extLst>
                    <a:ext uri="{FF2B5EF4-FFF2-40B4-BE49-F238E27FC236}">
                      <a16:creationId xmlns:a16="http://schemas.microsoft.com/office/drawing/2014/main" id="{52FA7ABF-2719-4D27-975C-F4CD722BB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45" y="2297"/>
                  <a:ext cx="88" cy="103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62" name="Oval 30">
                  <a:extLst>
                    <a:ext uri="{FF2B5EF4-FFF2-40B4-BE49-F238E27FC236}">
                      <a16:creationId xmlns:a16="http://schemas.microsoft.com/office/drawing/2014/main" id="{9F6601DB-EFD5-45A1-A6AC-1ED87084C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5" y="2687"/>
                  <a:ext cx="89" cy="103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63" name="Oval 31">
                  <a:extLst>
                    <a:ext uri="{FF2B5EF4-FFF2-40B4-BE49-F238E27FC236}">
                      <a16:creationId xmlns:a16="http://schemas.microsoft.com/office/drawing/2014/main" id="{D5D387C8-B050-46FF-A0EA-7B709DC4E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94" y="2964"/>
                  <a:ext cx="88" cy="103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64" name="Oval 32">
                  <a:extLst>
                    <a:ext uri="{FF2B5EF4-FFF2-40B4-BE49-F238E27FC236}">
                      <a16:creationId xmlns:a16="http://schemas.microsoft.com/office/drawing/2014/main" id="{7DDF2584-F3EE-4CB6-808A-8644EF0B1F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44" y="2708"/>
                  <a:ext cx="89" cy="102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65" name="Oval 33">
                  <a:extLst>
                    <a:ext uri="{FF2B5EF4-FFF2-40B4-BE49-F238E27FC236}">
                      <a16:creationId xmlns:a16="http://schemas.microsoft.com/office/drawing/2014/main" id="{399C13EB-7B30-460B-8105-88829997F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55" y="2307"/>
                  <a:ext cx="88" cy="103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</p:grpSp>
          <p:sp>
            <p:nvSpPr>
              <p:cNvPr id="57" name="Line 34">
                <a:extLst>
                  <a:ext uri="{FF2B5EF4-FFF2-40B4-BE49-F238E27FC236}">
                    <a16:creationId xmlns:a16="http://schemas.microsoft.com/office/drawing/2014/main" id="{4858C879-B334-4D67-8F0A-1C29314FD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11" y="2035"/>
                <a:ext cx="415" cy="28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Line 36">
                <a:extLst>
                  <a:ext uri="{FF2B5EF4-FFF2-40B4-BE49-F238E27FC236}">
                    <a16:creationId xmlns:a16="http://schemas.microsoft.com/office/drawing/2014/main" id="{6FBABABC-9CA5-4538-BE05-E0B4EE18A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42" y="2340"/>
                <a:ext cx="823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Line 59">
                <a:extLst>
                  <a:ext uri="{FF2B5EF4-FFF2-40B4-BE49-F238E27FC236}">
                    <a16:creationId xmlns:a16="http://schemas.microsoft.com/office/drawing/2014/main" id="{3C73A0EC-594E-4FC5-A7C5-1FAF47480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17" y="2051"/>
                <a:ext cx="374" cy="26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69" name="Text Box 69">
            <a:extLst>
              <a:ext uri="{FF2B5EF4-FFF2-40B4-BE49-F238E27FC236}">
                <a16:creationId xmlns:a16="http://schemas.microsoft.com/office/drawing/2014/main" id="{48AEAB32-DD2F-468F-AB27-F7AEC3FBE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892" y="5963368"/>
            <a:ext cx="8651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Dotum" pitchFamily="34" charset="-127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2</a:t>
            </a:r>
          </a:p>
        </p:txBody>
      </p:sp>
      <p:grpSp>
        <p:nvGrpSpPr>
          <p:cNvPr id="70" name="Group 66">
            <a:extLst>
              <a:ext uri="{FF2B5EF4-FFF2-40B4-BE49-F238E27FC236}">
                <a16:creationId xmlns:a16="http://schemas.microsoft.com/office/drawing/2014/main" id="{01F28CAE-1D87-47B2-BAED-4725B2664CF4}"/>
              </a:ext>
            </a:extLst>
          </p:cNvPr>
          <p:cNvGrpSpPr>
            <a:grpSpLocks/>
          </p:cNvGrpSpPr>
          <p:nvPr/>
        </p:nvGrpSpPr>
        <p:grpSpPr bwMode="auto">
          <a:xfrm>
            <a:off x="5868119" y="4279031"/>
            <a:ext cx="1800225" cy="1655763"/>
            <a:chOff x="3742" y="2024"/>
            <a:chExt cx="1134" cy="1043"/>
          </a:xfrm>
        </p:grpSpPr>
        <p:grpSp>
          <p:nvGrpSpPr>
            <p:cNvPr id="71" name="Group 65">
              <a:extLst>
                <a:ext uri="{FF2B5EF4-FFF2-40B4-BE49-F238E27FC236}">
                  <a16:creationId xmlns:a16="http://schemas.microsoft.com/office/drawing/2014/main" id="{91431F6B-A872-42D6-BCEE-C14B0D5CB2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2" y="2024"/>
              <a:ext cx="1134" cy="1043"/>
              <a:chOff x="3742" y="2024"/>
              <a:chExt cx="1134" cy="1043"/>
            </a:xfrm>
          </p:grpSpPr>
          <p:grpSp>
            <p:nvGrpSpPr>
              <p:cNvPr id="74" name="Group 64">
                <a:extLst>
                  <a:ext uri="{FF2B5EF4-FFF2-40B4-BE49-F238E27FC236}">
                    <a16:creationId xmlns:a16="http://schemas.microsoft.com/office/drawing/2014/main" id="{A8AE7DFE-1E16-4014-9BC1-A06D853E44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2" y="2024"/>
                <a:ext cx="1134" cy="1043"/>
                <a:chOff x="3742" y="2024"/>
                <a:chExt cx="1134" cy="1043"/>
              </a:xfrm>
            </p:grpSpPr>
            <p:sp>
              <p:nvSpPr>
                <p:cNvPr id="78" name="Oval 43">
                  <a:extLst>
                    <a:ext uri="{FF2B5EF4-FFF2-40B4-BE49-F238E27FC236}">
                      <a16:creationId xmlns:a16="http://schemas.microsoft.com/office/drawing/2014/main" id="{396ED366-1EB7-4CA7-B974-B19AD43862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86" y="2024"/>
                  <a:ext cx="101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79" name="Oval 44">
                  <a:extLst>
                    <a:ext uri="{FF2B5EF4-FFF2-40B4-BE49-F238E27FC236}">
                      <a16:creationId xmlns:a16="http://schemas.microsoft.com/office/drawing/2014/main" id="{D9136545-D19A-45DB-94AC-E5EDB5E5AC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2" y="2329"/>
                  <a:ext cx="101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80" name="Oval 45">
                  <a:extLst>
                    <a:ext uri="{FF2B5EF4-FFF2-40B4-BE49-F238E27FC236}">
                      <a16:creationId xmlns:a16="http://schemas.microsoft.com/office/drawing/2014/main" id="{85240566-6F80-4B8C-A9F9-BA0A9FE60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4" y="2703"/>
                  <a:ext cx="100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81" name="Oval 46">
                  <a:extLst>
                    <a:ext uri="{FF2B5EF4-FFF2-40B4-BE49-F238E27FC236}">
                      <a16:creationId xmlns:a16="http://schemas.microsoft.com/office/drawing/2014/main" id="{8979EE3E-2EB6-4942-BB7C-2F2E900E1D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2" y="2969"/>
                  <a:ext cx="101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82" name="Oval 47">
                  <a:extLst>
                    <a:ext uri="{FF2B5EF4-FFF2-40B4-BE49-F238E27FC236}">
                      <a16:creationId xmlns:a16="http://schemas.microsoft.com/office/drawing/2014/main" id="{744E7CDF-A776-4C0C-8634-2F41F1AF7A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4" y="2723"/>
                  <a:ext cx="100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83" name="Oval 48">
                  <a:extLst>
                    <a:ext uri="{FF2B5EF4-FFF2-40B4-BE49-F238E27FC236}">
                      <a16:creationId xmlns:a16="http://schemas.microsoft.com/office/drawing/2014/main" id="{E73D73D6-5EED-4AE5-A737-C90703630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75" y="2339"/>
                  <a:ext cx="101" cy="98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</p:grpSp>
          <p:sp>
            <p:nvSpPr>
              <p:cNvPr id="75" name="Line 49">
                <a:extLst>
                  <a:ext uri="{FF2B5EF4-FFF2-40B4-BE49-F238E27FC236}">
                    <a16:creationId xmlns:a16="http://schemas.microsoft.com/office/drawing/2014/main" id="{D0F2BD58-040E-4550-AD6A-33EAA4BE2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3" y="2099"/>
                <a:ext cx="440" cy="24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6" name="Line 50">
                <a:extLst>
                  <a:ext uri="{FF2B5EF4-FFF2-40B4-BE49-F238E27FC236}">
                    <a16:creationId xmlns:a16="http://schemas.microsoft.com/office/drawing/2014/main" id="{86533500-98E0-4AEE-9525-BA93764D4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3" y="2080"/>
                <a:ext cx="427" cy="2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51">
                <a:extLst>
                  <a:ext uri="{FF2B5EF4-FFF2-40B4-BE49-F238E27FC236}">
                    <a16:creationId xmlns:a16="http://schemas.microsoft.com/office/drawing/2014/main" id="{66029AD7-3FC9-4268-AED7-BE64317546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2" y="2378"/>
                <a:ext cx="986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2" name="Line 53">
              <a:extLst>
                <a:ext uri="{FF2B5EF4-FFF2-40B4-BE49-F238E27FC236}">
                  <a16:creationId xmlns:a16="http://schemas.microsoft.com/office/drawing/2014/main" id="{CD15E591-0641-46F5-9697-CE40ACA90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08" y="2415"/>
              <a:ext cx="5" cy="3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54">
              <a:extLst>
                <a:ext uri="{FF2B5EF4-FFF2-40B4-BE49-F238E27FC236}">
                  <a16:creationId xmlns:a16="http://schemas.microsoft.com/office/drawing/2014/main" id="{DE587F59-1641-42D1-B63B-1170AA916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1" y="2414"/>
              <a:ext cx="454" cy="5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" name="Group 72">
            <a:extLst>
              <a:ext uri="{FF2B5EF4-FFF2-40B4-BE49-F238E27FC236}">
                <a16:creationId xmlns:a16="http://schemas.microsoft.com/office/drawing/2014/main" id="{899D93F8-3466-4259-862C-D405E8F887A9}"/>
              </a:ext>
            </a:extLst>
          </p:cNvPr>
          <p:cNvGrpSpPr>
            <a:grpSpLocks/>
          </p:cNvGrpSpPr>
          <p:nvPr/>
        </p:nvGrpSpPr>
        <p:grpSpPr bwMode="auto">
          <a:xfrm>
            <a:off x="6012582" y="4887044"/>
            <a:ext cx="1511300" cy="931862"/>
            <a:chOff x="3833" y="2271"/>
            <a:chExt cx="952" cy="587"/>
          </a:xfrm>
        </p:grpSpPr>
        <p:sp>
          <p:nvSpPr>
            <p:cNvPr id="85" name="Line 55">
              <a:extLst>
                <a:ext uri="{FF2B5EF4-FFF2-40B4-BE49-F238E27FC236}">
                  <a16:creationId xmlns:a16="http://schemas.microsoft.com/office/drawing/2014/main" id="{7C4A2090-57C4-4BF2-8EDC-508A1ED426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9" y="2271"/>
              <a:ext cx="923" cy="31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Line 56">
              <a:extLst>
                <a:ext uri="{FF2B5EF4-FFF2-40B4-BE49-F238E27FC236}">
                  <a16:creationId xmlns:a16="http://schemas.microsoft.com/office/drawing/2014/main" id="{ACBF9256-0725-4765-B7AC-2B8DB37BD4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632"/>
              <a:ext cx="408" cy="22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Line 63">
              <a:extLst>
                <a:ext uri="{FF2B5EF4-FFF2-40B4-BE49-F238E27FC236}">
                  <a16:creationId xmlns:a16="http://schemas.microsoft.com/office/drawing/2014/main" id="{987C70F7-F46B-4F3B-9305-11EC2C3C22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2" y="2296"/>
              <a:ext cx="453" cy="54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8" name="Text Box 70">
            <a:extLst>
              <a:ext uri="{FF2B5EF4-FFF2-40B4-BE49-F238E27FC236}">
                <a16:creationId xmlns:a16="http://schemas.microsoft.com/office/drawing/2014/main" id="{CD76D9B4-78BD-4FB3-89A1-CD8D20F1F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382" y="6006231"/>
            <a:ext cx="8651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>
                <a:latin typeface="Times New Roman" panose="02020603050405020304" pitchFamily="18" charset="0"/>
                <a:ea typeface="Dotum" pitchFamily="34" charset="-127"/>
              </a:rPr>
              <a:t>图</a:t>
            </a: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7A3D0CF-B872-43DC-B154-A45F1A6A393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87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0234DB-E008-4FE0-8DB9-F3E5934F780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0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69325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</a:rPr>
              <a:t>(3) </a:t>
            </a:r>
            <a:r>
              <a:rPr lang="zh-CN" altLang="en-US" dirty="0">
                <a:latin typeface="Times New Roman" panose="02020603050405020304" pitchFamily="18" charset="0"/>
              </a:rPr>
              <a:t>若红色三角形的任一个顶点的其它三条边中恰有一条边为红色。</a:t>
            </a:r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1879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879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3348038" y="3141513"/>
            <a:ext cx="1871662" cy="1871663"/>
            <a:chOff x="2109" y="2432"/>
            <a:chExt cx="1179" cy="1179"/>
          </a:xfrm>
        </p:grpSpPr>
        <p:sp>
          <p:nvSpPr>
            <p:cNvPr id="118806" name="Line 27"/>
            <p:cNvSpPr>
              <a:spLocks noChangeShapeType="1"/>
            </p:cNvSpPr>
            <p:nvPr/>
          </p:nvSpPr>
          <p:spPr bwMode="auto">
            <a:xfrm>
              <a:off x="2158" y="2895"/>
              <a:ext cx="0" cy="31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7" name="Line 28"/>
            <p:cNvSpPr>
              <a:spLocks noChangeShapeType="1"/>
            </p:cNvSpPr>
            <p:nvPr/>
          </p:nvSpPr>
          <p:spPr bwMode="auto">
            <a:xfrm flipH="1">
              <a:off x="3234" y="2886"/>
              <a:ext cx="12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8" name="Line 29"/>
            <p:cNvSpPr>
              <a:spLocks noChangeShapeType="1"/>
            </p:cNvSpPr>
            <p:nvPr/>
          </p:nvSpPr>
          <p:spPr bwMode="auto">
            <a:xfrm flipH="1">
              <a:off x="2701" y="2548"/>
              <a:ext cx="18" cy="97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8809" name="Group 37"/>
            <p:cNvGrpSpPr>
              <a:grpSpLocks/>
            </p:cNvGrpSpPr>
            <p:nvPr/>
          </p:nvGrpSpPr>
          <p:grpSpPr bwMode="auto">
            <a:xfrm>
              <a:off x="2109" y="2432"/>
              <a:ext cx="1179" cy="1179"/>
              <a:chOff x="2109" y="2478"/>
              <a:chExt cx="1179" cy="1179"/>
            </a:xfrm>
          </p:grpSpPr>
          <p:grpSp>
            <p:nvGrpSpPr>
              <p:cNvPr id="118810" name="Group 36"/>
              <p:cNvGrpSpPr>
                <a:grpSpLocks/>
              </p:cNvGrpSpPr>
              <p:nvPr/>
            </p:nvGrpSpPr>
            <p:grpSpPr bwMode="auto">
              <a:xfrm>
                <a:off x="2109" y="2478"/>
                <a:ext cx="1179" cy="1179"/>
                <a:chOff x="2109" y="2478"/>
                <a:chExt cx="1179" cy="1179"/>
              </a:xfrm>
            </p:grpSpPr>
            <p:sp>
              <p:nvSpPr>
                <p:cNvPr id="118814" name="Oval 18"/>
                <p:cNvSpPr>
                  <a:spLocks noChangeArrowheads="1"/>
                </p:cNvSpPr>
                <p:nvPr/>
              </p:nvSpPr>
              <p:spPr bwMode="auto">
                <a:xfrm>
                  <a:off x="2675" y="2478"/>
                  <a:ext cx="104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8815" name="Oval 19"/>
                <p:cNvSpPr>
                  <a:spLocks noChangeArrowheads="1"/>
                </p:cNvSpPr>
                <p:nvPr/>
              </p:nvSpPr>
              <p:spPr bwMode="auto">
                <a:xfrm>
                  <a:off x="2109" y="2823"/>
                  <a:ext cx="105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8816" name="Oval 20"/>
                <p:cNvSpPr>
                  <a:spLocks noChangeArrowheads="1"/>
                </p:cNvSpPr>
                <p:nvPr/>
              </p:nvSpPr>
              <p:spPr bwMode="auto">
                <a:xfrm>
                  <a:off x="2121" y="3245"/>
                  <a:ext cx="105" cy="112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8817" name="Oval 21"/>
                <p:cNvSpPr>
                  <a:spLocks noChangeArrowheads="1"/>
                </p:cNvSpPr>
                <p:nvPr/>
              </p:nvSpPr>
              <p:spPr bwMode="auto">
                <a:xfrm>
                  <a:off x="2639" y="3546"/>
                  <a:ext cx="105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8818" name="Oval 22"/>
                <p:cNvSpPr>
                  <a:spLocks noChangeArrowheads="1"/>
                </p:cNvSpPr>
                <p:nvPr/>
              </p:nvSpPr>
              <p:spPr bwMode="auto">
                <a:xfrm>
                  <a:off x="3171" y="3268"/>
                  <a:ext cx="105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118819" name="Oval 23"/>
                <p:cNvSpPr>
                  <a:spLocks noChangeArrowheads="1"/>
                </p:cNvSpPr>
                <p:nvPr/>
              </p:nvSpPr>
              <p:spPr bwMode="auto">
                <a:xfrm>
                  <a:off x="3183" y="2834"/>
                  <a:ext cx="105" cy="111"/>
                </a:xfrm>
                <a:prstGeom prst="ellipse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</p:grpSp>
          <p:sp>
            <p:nvSpPr>
              <p:cNvPr id="118811" name="Line 24"/>
              <p:cNvSpPr>
                <a:spLocks noChangeShapeType="1"/>
              </p:cNvSpPr>
              <p:nvPr/>
            </p:nvSpPr>
            <p:spPr bwMode="auto">
              <a:xfrm flipH="1">
                <a:off x="2200" y="2555"/>
                <a:ext cx="471" cy="28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12" name="Line 25"/>
              <p:cNvSpPr>
                <a:spLocks noChangeShapeType="1"/>
              </p:cNvSpPr>
              <p:nvPr/>
            </p:nvSpPr>
            <p:spPr bwMode="auto">
              <a:xfrm>
                <a:off x="2762" y="2534"/>
                <a:ext cx="432" cy="29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13" name="Line 26"/>
              <p:cNvSpPr>
                <a:spLocks noChangeShapeType="1"/>
              </p:cNvSpPr>
              <p:nvPr/>
            </p:nvSpPr>
            <p:spPr bwMode="auto">
              <a:xfrm flipV="1">
                <a:off x="2203" y="2869"/>
                <a:ext cx="980" cy="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424238" y="3273276"/>
            <a:ext cx="1654175" cy="1633537"/>
            <a:chOff x="2157" y="2515"/>
            <a:chExt cx="1042" cy="1029"/>
          </a:xfrm>
        </p:grpSpPr>
        <p:sp>
          <p:nvSpPr>
            <p:cNvPr id="118800" name="Line 30"/>
            <p:cNvSpPr>
              <a:spLocks noChangeShapeType="1"/>
            </p:cNvSpPr>
            <p:nvPr/>
          </p:nvSpPr>
          <p:spPr bwMode="auto">
            <a:xfrm flipH="1">
              <a:off x="2193" y="2526"/>
              <a:ext cx="512" cy="67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1" name="Line 31"/>
            <p:cNvSpPr>
              <a:spLocks noChangeShapeType="1"/>
            </p:cNvSpPr>
            <p:nvPr/>
          </p:nvSpPr>
          <p:spPr bwMode="auto">
            <a:xfrm>
              <a:off x="2742" y="2515"/>
              <a:ext cx="457" cy="725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2" name="Line 32"/>
            <p:cNvSpPr>
              <a:spLocks noChangeShapeType="1"/>
            </p:cNvSpPr>
            <p:nvPr/>
          </p:nvSpPr>
          <p:spPr bwMode="auto">
            <a:xfrm flipV="1">
              <a:off x="2190" y="2867"/>
              <a:ext cx="1007" cy="38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3" name="Line 33"/>
            <p:cNvSpPr>
              <a:spLocks noChangeShapeType="1"/>
            </p:cNvSpPr>
            <p:nvPr/>
          </p:nvSpPr>
          <p:spPr bwMode="auto">
            <a:xfrm>
              <a:off x="2180" y="2832"/>
              <a:ext cx="1000" cy="438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4" name="Line 34"/>
            <p:cNvSpPr>
              <a:spLocks noChangeShapeType="1"/>
            </p:cNvSpPr>
            <p:nvPr/>
          </p:nvSpPr>
          <p:spPr bwMode="auto">
            <a:xfrm>
              <a:off x="2157" y="2832"/>
              <a:ext cx="505" cy="67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5" name="Line 35"/>
            <p:cNvSpPr>
              <a:spLocks noChangeShapeType="1"/>
            </p:cNvSpPr>
            <p:nvPr/>
          </p:nvSpPr>
          <p:spPr bwMode="auto">
            <a:xfrm flipV="1">
              <a:off x="2721" y="2887"/>
              <a:ext cx="470" cy="657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19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10" name="Group 2"/>
          <p:cNvGrpSpPr>
            <a:grpSpLocks/>
          </p:cNvGrpSpPr>
          <p:nvPr/>
        </p:nvGrpSpPr>
        <p:grpSpPr bwMode="auto">
          <a:xfrm>
            <a:off x="152400" y="76200"/>
            <a:ext cx="8929688" cy="836613"/>
            <a:chOff x="134" y="144"/>
            <a:chExt cx="5626" cy="527"/>
          </a:xfrm>
        </p:grpSpPr>
        <p:sp>
          <p:nvSpPr>
            <p:cNvPr id="119914" name="Text Box 3"/>
            <p:cNvSpPr txBox="1">
              <a:spLocks noChangeArrowheads="1"/>
            </p:cNvSpPr>
            <p:nvPr/>
          </p:nvSpPr>
          <p:spPr bwMode="auto">
            <a:xfrm>
              <a:off x="134" y="144"/>
              <a:ext cx="509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4400">
                  <a:ea typeface="Dotum" pitchFamily="34" charset="-127"/>
                </a:rPr>
                <a:t>    </a:t>
              </a:r>
              <a:r>
                <a:rPr lang="en-US" altLang="en-US" sz="4000">
                  <a:solidFill>
                    <a:srgbClr val="0000B4"/>
                  </a:solidFill>
                  <a:ea typeface="Dotum" pitchFamily="34" charset="-127"/>
                </a:rPr>
                <a:t>Ramsey</a:t>
              </a:r>
              <a:r>
                <a:rPr lang="zh-CN" altLang="en-US" sz="4000">
                  <a:solidFill>
                    <a:srgbClr val="0000B4"/>
                  </a:solidFill>
                  <a:ea typeface="Dotum" pitchFamily="34" charset="-127"/>
                </a:rPr>
                <a:t>数</a:t>
              </a:r>
              <a:r>
                <a:rPr lang="en-US" altLang="en-US" sz="4000">
                  <a:ea typeface="Dotum" pitchFamily="34" charset="-127"/>
                </a:rPr>
                <a:t> </a:t>
              </a:r>
              <a:endParaRPr lang="zh-CN" altLang="en-US" sz="4000">
                <a:ea typeface="Dotum" pitchFamily="34" charset="-127"/>
              </a:endParaRPr>
            </a:p>
          </p:txBody>
        </p:sp>
        <p:pic>
          <p:nvPicPr>
            <p:cNvPr id="119915" name="Picture 4" descr="A:\paint.GIF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C0C0C0"/>
                </a:clrFrom>
                <a:clrTo>
                  <a:srgbClr val="C0C0C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" y="624"/>
              <a:ext cx="5626" cy="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1" name="Text Box 10"/>
          <p:cNvSpPr txBox="1">
            <a:spLocks noChangeArrowheads="1"/>
          </p:cNvSpPr>
          <p:nvPr/>
        </p:nvSpPr>
        <p:spPr bwMode="auto">
          <a:xfrm>
            <a:off x="76200" y="5637213"/>
            <a:ext cx="2511425" cy="534987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b="0">
                <a:ea typeface="Dotum" pitchFamily="34" charset="-127"/>
              </a:rPr>
              <a:t>△</a:t>
            </a:r>
            <a:r>
              <a:rPr lang="en-US" altLang="en-US" b="0">
                <a:ea typeface="Dotum" pitchFamily="34" charset="-127"/>
              </a:rPr>
              <a:t>v</a:t>
            </a:r>
            <a:r>
              <a:rPr lang="en-US" altLang="en-US" b="0" baseline="-25000">
                <a:ea typeface="Dotum" pitchFamily="34" charset="-127"/>
              </a:rPr>
              <a:t>1</a:t>
            </a:r>
            <a:r>
              <a:rPr lang="en-US" altLang="en-US" b="0">
                <a:ea typeface="Dotum" pitchFamily="34" charset="-127"/>
              </a:rPr>
              <a:t>v</a:t>
            </a:r>
            <a:r>
              <a:rPr lang="en-US" altLang="en-US" b="0" baseline="-25000">
                <a:ea typeface="Dotum" pitchFamily="34" charset="-127"/>
              </a:rPr>
              <a:t>4</a:t>
            </a:r>
            <a:r>
              <a:rPr lang="en-US" altLang="en-US" b="0">
                <a:ea typeface="Dotum" pitchFamily="34" charset="-127"/>
              </a:rPr>
              <a:t>v</a:t>
            </a:r>
            <a:r>
              <a:rPr lang="en-US" altLang="en-US" b="0" baseline="-25000">
                <a:ea typeface="Dotum" pitchFamily="34" charset="-127"/>
              </a:rPr>
              <a:t>5</a:t>
            </a:r>
            <a:r>
              <a:rPr lang="zh-CN" altLang="en-US" b="0">
                <a:ea typeface="Dotum" pitchFamily="34" charset="-127"/>
              </a:rPr>
              <a:t>是蓝△</a:t>
            </a:r>
            <a:endParaRPr lang="zh-CN" altLang="en-US" sz="3600" b="0">
              <a:ea typeface="Dotum" pitchFamily="34" charset="-127"/>
            </a:endParaRPr>
          </a:p>
        </p:txBody>
      </p:sp>
      <p:sp>
        <p:nvSpPr>
          <p:cNvPr id="119812" name="Rectangle 25"/>
          <p:cNvSpPr>
            <a:spLocks noChangeArrowheads="1"/>
          </p:cNvSpPr>
          <p:nvPr/>
        </p:nvSpPr>
        <p:spPr bwMode="auto">
          <a:xfrm>
            <a:off x="0" y="5638800"/>
            <a:ext cx="2514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grpSp>
        <p:nvGrpSpPr>
          <p:cNvPr id="119813" name="Group 70"/>
          <p:cNvGrpSpPr>
            <a:grpSpLocks/>
          </p:cNvGrpSpPr>
          <p:nvPr/>
        </p:nvGrpSpPr>
        <p:grpSpPr bwMode="auto">
          <a:xfrm>
            <a:off x="152400" y="4800600"/>
            <a:ext cx="2846388" cy="533400"/>
            <a:chOff x="144" y="2928"/>
            <a:chExt cx="1793" cy="336"/>
          </a:xfrm>
        </p:grpSpPr>
        <p:sp>
          <p:nvSpPr>
            <p:cNvPr id="119912" name="Text Box 11"/>
            <p:cNvSpPr txBox="1">
              <a:spLocks noChangeArrowheads="1"/>
            </p:cNvSpPr>
            <p:nvPr/>
          </p:nvSpPr>
          <p:spPr bwMode="auto">
            <a:xfrm>
              <a:off x="144" y="2928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为蓝边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913" name="Rectangle 26"/>
            <p:cNvSpPr>
              <a:spLocks noChangeArrowheads="1"/>
            </p:cNvSpPr>
            <p:nvPr/>
          </p:nvSpPr>
          <p:spPr bwMode="auto">
            <a:xfrm>
              <a:off x="192" y="2976"/>
              <a:ext cx="1488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4" name="Group 71"/>
          <p:cNvGrpSpPr>
            <a:grpSpLocks/>
          </p:cNvGrpSpPr>
          <p:nvPr/>
        </p:nvGrpSpPr>
        <p:grpSpPr bwMode="auto">
          <a:xfrm>
            <a:off x="0" y="3519488"/>
            <a:ext cx="2659063" cy="519112"/>
            <a:chOff x="192" y="2430"/>
            <a:chExt cx="1584" cy="327"/>
          </a:xfrm>
        </p:grpSpPr>
        <p:sp>
          <p:nvSpPr>
            <p:cNvPr id="119910" name="Text Box 8"/>
            <p:cNvSpPr txBox="1">
              <a:spLocks noChangeArrowheads="1"/>
            </p:cNvSpPr>
            <p:nvPr/>
          </p:nvSpPr>
          <p:spPr bwMode="auto">
            <a:xfrm>
              <a:off x="192" y="2430"/>
              <a:ext cx="15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4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5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6</a:t>
              </a:r>
              <a:r>
                <a:rPr lang="zh-CN" altLang="en-US" b="0">
                  <a:ea typeface="Dotum" pitchFamily="34" charset="-127"/>
                </a:rPr>
                <a:t>是红△?</a:t>
              </a:r>
            </a:p>
          </p:txBody>
        </p:sp>
        <p:sp>
          <p:nvSpPr>
            <p:cNvPr id="119911" name="Rectangle 27"/>
            <p:cNvSpPr>
              <a:spLocks noChangeArrowheads="1"/>
            </p:cNvSpPr>
            <p:nvPr/>
          </p:nvSpPr>
          <p:spPr bwMode="auto">
            <a:xfrm>
              <a:off x="240" y="2496"/>
              <a:ext cx="1488" cy="240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5" name="Group 72"/>
          <p:cNvGrpSpPr>
            <a:grpSpLocks/>
          </p:cNvGrpSpPr>
          <p:nvPr/>
        </p:nvGrpSpPr>
        <p:grpSpPr bwMode="auto">
          <a:xfrm>
            <a:off x="0" y="2600325"/>
            <a:ext cx="4283075" cy="523875"/>
            <a:chOff x="0" y="1902"/>
            <a:chExt cx="2698" cy="330"/>
          </a:xfrm>
        </p:grpSpPr>
        <p:sp>
          <p:nvSpPr>
            <p:cNvPr id="119908" name="Text Box 7"/>
            <p:cNvSpPr txBox="1">
              <a:spLocks noChangeArrowheads="1"/>
            </p:cNvSpPr>
            <p:nvPr/>
          </p:nvSpPr>
          <p:spPr bwMode="auto">
            <a:xfrm>
              <a:off x="0" y="1902"/>
              <a:ext cx="26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) (v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) (v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6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为蓝边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909" name="Rectangle 28"/>
            <p:cNvSpPr>
              <a:spLocks noChangeArrowheads="1"/>
            </p:cNvSpPr>
            <p:nvPr/>
          </p:nvSpPr>
          <p:spPr bwMode="auto">
            <a:xfrm>
              <a:off x="24" y="1944"/>
              <a:ext cx="2640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6" name="Group 73"/>
          <p:cNvGrpSpPr>
            <a:grpSpLocks/>
          </p:cNvGrpSpPr>
          <p:nvPr/>
        </p:nvGrpSpPr>
        <p:grpSpPr bwMode="auto">
          <a:xfrm>
            <a:off x="647700" y="1828800"/>
            <a:ext cx="1562100" cy="531813"/>
            <a:chOff x="384" y="1297"/>
            <a:chExt cx="984" cy="335"/>
          </a:xfrm>
        </p:grpSpPr>
        <p:sp>
          <p:nvSpPr>
            <p:cNvPr id="119906" name="Text Box 6"/>
            <p:cNvSpPr txBox="1">
              <a:spLocks noChangeArrowheads="1"/>
            </p:cNvSpPr>
            <p:nvPr/>
          </p:nvSpPr>
          <p:spPr bwMode="auto">
            <a:xfrm>
              <a:off x="384" y="1297"/>
              <a:ext cx="9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ea typeface="Dotum" pitchFamily="34" charset="-127"/>
                </a:rPr>
                <a:t>d</a:t>
              </a:r>
              <a:r>
                <a:rPr lang="en-US" altLang="zh-CN" b="0" baseline="-25000">
                  <a:ea typeface="Dotum" pitchFamily="34" charset="-127"/>
                </a:rPr>
                <a:t>b</a:t>
              </a:r>
              <a:r>
                <a:rPr lang="en-US" altLang="zh-CN" b="0">
                  <a:ea typeface="Dotum" pitchFamily="34" charset="-127"/>
                </a:rPr>
                <a:t>(v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)≥3</a:t>
              </a:r>
            </a:p>
          </p:txBody>
        </p:sp>
        <p:sp>
          <p:nvSpPr>
            <p:cNvPr id="119907" name="Rectangle 29"/>
            <p:cNvSpPr>
              <a:spLocks noChangeArrowheads="1"/>
            </p:cNvSpPr>
            <p:nvPr/>
          </p:nvSpPr>
          <p:spPr bwMode="auto">
            <a:xfrm>
              <a:off x="408" y="1344"/>
              <a:ext cx="960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7" name="Group 74"/>
          <p:cNvGrpSpPr>
            <a:grpSpLocks/>
          </p:cNvGrpSpPr>
          <p:nvPr/>
        </p:nvGrpSpPr>
        <p:grpSpPr bwMode="auto">
          <a:xfrm>
            <a:off x="2978150" y="990600"/>
            <a:ext cx="1670050" cy="561975"/>
            <a:chOff x="1824" y="750"/>
            <a:chExt cx="1052" cy="354"/>
          </a:xfrm>
        </p:grpSpPr>
        <p:sp>
          <p:nvSpPr>
            <p:cNvPr id="119904" name="Text Box 5"/>
            <p:cNvSpPr txBox="1">
              <a:spLocks noChangeArrowheads="1"/>
            </p:cNvSpPr>
            <p:nvPr/>
          </p:nvSpPr>
          <p:spPr bwMode="auto">
            <a:xfrm>
              <a:off x="1824" y="750"/>
              <a:ext cx="10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ea typeface="Dotum" pitchFamily="34" charset="-127"/>
                </a:rPr>
                <a:t>d</a:t>
              </a:r>
              <a:r>
                <a:rPr lang="en-US" altLang="zh-CN" b="0" baseline="-25000">
                  <a:ea typeface="Dotum" pitchFamily="34" charset="-127"/>
                </a:rPr>
                <a:t>r</a:t>
              </a:r>
              <a:r>
                <a:rPr lang="en-US" altLang="zh-CN" b="0">
                  <a:ea typeface="Dotum" pitchFamily="34" charset="-127"/>
                </a:rPr>
                <a:t>(v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)≥3?</a:t>
              </a:r>
              <a:endParaRPr lang="en-US" altLang="zh-CN" sz="3200" b="0">
                <a:ea typeface="Dotum" pitchFamily="34" charset="-127"/>
              </a:endParaRPr>
            </a:p>
          </p:txBody>
        </p:sp>
        <p:sp>
          <p:nvSpPr>
            <p:cNvPr id="119905" name="Rectangle 30"/>
            <p:cNvSpPr>
              <a:spLocks noChangeArrowheads="1"/>
            </p:cNvSpPr>
            <p:nvPr/>
          </p:nvSpPr>
          <p:spPr bwMode="auto">
            <a:xfrm>
              <a:off x="1848" y="768"/>
              <a:ext cx="1008" cy="336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8" name="Group 32"/>
          <p:cNvGrpSpPr>
            <a:grpSpLocks/>
          </p:cNvGrpSpPr>
          <p:nvPr/>
        </p:nvGrpSpPr>
        <p:grpSpPr bwMode="auto">
          <a:xfrm>
            <a:off x="5688013" y="1143000"/>
            <a:ext cx="2846387" cy="533400"/>
            <a:chOff x="3120" y="960"/>
            <a:chExt cx="1793" cy="336"/>
          </a:xfrm>
        </p:grpSpPr>
        <p:sp>
          <p:nvSpPr>
            <p:cNvPr id="119902" name="Text Box 12"/>
            <p:cNvSpPr txBox="1">
              <a:spLocks noChangeArrowheads="1"/>
            </p:cNvSpPr>
            <p:nvPr/>
          </p:nvSpPr>
          <p:spPr bwMode="auto">
            <a:xfrm>
              <a:off x="3120" y="960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1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为红边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903" name="Rectangle 31"/>
            <p:cNvSpPr>
              <a:spLocks noChangeArrowheads="1"/>
            </p:cNvSpPr>
            <p:nvPr/>
          </p:nvSpPr>
          <p:spPr bwMode="auto">
            <a:xfrm>
              <a:off x="3168" y="1008"/>
              <a:ext cx="1488" cy="288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19" name="Group 34"/>
          <p:cNvGrpSpPr>
            <a:grpSpLocks/>
          </p:cNvGrpSpPr>
          <p:nvPr/>
        </p:nvGrpSpPr>
        <p:grpSpPr bwMode="auto">
          <a:xfrm>
            <a:off x="5791200" y="1905000"/>
            <a:ext cx="3255963" cy="542925"/>
            <a:chOff x="3312" y="1470"/>
            <a:chExt cx="1992" cy="342"/>
          </a:xfrm>
        </p:grpSpPr>
        <p:sp>
          <p:nvSpPr>
            <p:cNvPr id="119900" name="Text Box 13"/>
            <p:cNvSpPr txBox="1">
              <a:spLocks noChangeArrowheads="1"/>
            </p:cNvSpPr>
            <p:nvPr/>
          </p:nvSpPr>
          <p:spPr bwMode="auto">
            <a:xfrm>
              <a:off x="3312" y="1470"/>
              <a:ext cx="19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2</a:t>
              </a:r>
              <a:r>
                <a:rPr lang="en-US" altLang="zh-CN" b="0">
                  <a:ea typeface="Dotum" pitchFamily="34" charset="-127"/>
                </a:rPr>
                <a:t>) (v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3</a:t>
              </a:r>
              <a:r>
                <a:rPr lang="en-US" altLang="zh-CN" b="0">
                  <a:ea typeface="Dotum" pitchFamily="34" charset="-127"/>
                </a:rPr>
                <a:t>) </a:t>
              </a:r>
              <a:r>
                <a:rPr lang="zh-CN" altLang="zh-CN" b="0">
                  <a:ea typeface="Dotum" pitchFamily="34" charset="-127"/>
                </a:rPr>
                <a:t>为蓝边?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901" name="Rectangle 33"/>
            <p:cNvSpPr>
              <a:spLocks noChangeArrowheads="1"/>
            </p:cNvSpPr>
            <p:nvPr/>
          </p:nvSpPr>
          <p:spPr bwMode="auto">
            <a:xfrm>
              <a:off x="3312" y="1524"/>
              <a:ext cx="196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0" name="Group 36"/>
          <p:cNvGrpSpPr>
            <a:grpSpLocks/>
          </p:cNvGrpSpPr>
          <p:nvPr/>
        </p:nvGrpSpPr>
        <p:grpSpPr bwMode="auto">
          <a:xfrm>
            <a:off x="4343400" y="2667000"/>
            <a:ext cx="2846388" cy="533400"/>
            <a:chOff x="2832" y="1920"/>
            <a:chExt cx="1793" cy="336"/>
          </a:xfrm>
        </p:grpSpPr>
        <p:sp>
          <p:nvSpPr>
            <p:cNvPr id="119898" name="Text Box 14"/>
            <p:cNvSpPr txBox="1">
              <a:spLocks noChangeArrowheads="1"/>
            </p:cNvSpPr>
            <p:nvPr/>
          </p:nvSpPr>
          <p:spPr bwMode="auto">
            <a:xfrm>
              <a:off x="2832" y="1920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2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为红边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99" name="Rectangle 35"/>
            <p:cNvSpPr>
              <a:spLocks noChangeArrowheads="1"/>
            </p:cNvSpPr>
            <p:nvPr/>
          </p:nvSpPr>
          <p:spPr bwMode="auto">
            <a:xfrm>
              <a:off x="2880" y="1968"/>
              <a:ext cx="148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1" name="Group 38"/>
          <p:cNvGrpSpPr>
            <a:grpSpLocks/>
          </p:cNvGrpSpPr>
          <p:nvPr/>
        </p:nvGrpSpPr>
        <p:grpSpPr bwMode="auto">
          <a:xfrm>
            <a:off x="7086600" y="2647950"/>
            <a:ext cx="1752600" cy="533400"/>
            <a:chOff x="4416" y="2064"/>
            <a:chExt cx="1104" cy="336"/>
          </a:xfrm>
        </p:grpSpPr>
        <p:sp>
          <p:nvSpPr>
            <p:cNvPr id="119896" name="Text Box 15"/>
            <p:cNvSpPr txBox="1">
              <a:spLocks noChangeArrowheads="1"/>
            </p:cNvSpPr>
            <p:nvPr/>
          </p:nvSpPr>
          <p:spPr bwMode="auto">
            <a:xfrm>
              <a:off x="4416" y="2064"/>
              <a:ext cx="10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ea typeface="Dotum" pitchFamily="34" charset="-127"/>
                </a:rPr>
                <a:t>d</a:t>
              </a:r>
              <a:r>
                <a:rPr lang="en-US" altLang="zh-CN" b="0" baseline="-25000">
                  <a:ea typeface="Dotum" pitchFamily="34" charset="-127"/>
                </a:rPr>
                <a:t>b</a:t>
              </a:r>
              <a:r>
                <a:rPr lang="en-US" altLang="zh-CN" b="0">
                  <a:ea typeface="Dotum" pitchFamily="34" charset="-127"/>
                </a:rPr>
                <a:t>(v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)≥3?</a:t>
              </a:r>
              <a:endParaRPr lang="en-US" altLang="zh-CN" sz="3200" b="0">
                <a:ea typeface="Dotum" pitchFamily="34" charset="-127"/>
              </a:endParaRPr>
            </a:p>
          </p:txBody>
        </p:sp>
        <p:sp>
          <p:nvSpPr>
            <p:cNvPr id="119897" name="Rectangle 37"/>
            <p:cNvSpPr>
              <a:spLocks noChangeArrowheads="1"/>
            </p:cNvSpPr>
            <p:nvPr/>
          </p:nvSpPr>
          <p:spPr bwMode="auto">
            <a:xfrm>
              <a:off x="4464" y="2112"/>
              <a:ext cx="1056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2" name="Group 40"/>
          <p:cNvGrpSpPr>
            <a:grpSpLocks/>
          </p:cNvGrpSpPr>
          <p:nvPr/>
        </p:nvGrpSpPr>
        <p:grpSpPr bwMode="auto">
          <a:xfrm>
            <a:off x="2876550" y="3390900"/>
            <a:ext cx="2514600" cy="533400"/>
            <a:chOff x="2160" y="2304"/>
            <a:chExt cx="1584" cy="384"/>
          </a:xfrm>
        </p:grpSpPr>
        <p:sp>
          <p:nvSpPr>
            <p:cNvPr id="119894" name="Text Box 9"/>
            <p:cNvSpPr txBox="1">
              <a:spLocks noChangeArrowheads="1"/>
            </p:cNvSpPr>
            <p:nvPr/>
          </p:nvSpPr>
          <p:spPr bwMode="auto">
            <a:xfrm>
              <a:off x="2160" y="2304"/>
              <a:ext cx="1572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1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2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4</a:t>
              </a:r>
              <a:r>
                <a:rPr lang="zh-CN" altLang="en-US" b="0">
                  <a:ea typeface="Dotum" pitchFamily="34" charset="-127"/>
                </a:rPr>
                <a:t>是红△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95" name="Rectangle 39"/>
            <p:cNvSpPr>
              <a:spLocks noChangeArrowheads="1"/>
            </p:cNvSpPr>
            <p:nvPr/>
          </p:nvSpPr>
          <p:spPr bwMode="auto">
            <a:xfrm>
              <a:off x="2208" y="2352"/>
              <a:ext cx="153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119823" name="Rectangle 41"/>
          <p:cNvSpPr>
            <a:spLocks noChangeArrowheads="1"/>
          </p:cNvSpPr>
          <p:nvPr/>
        </p:nvSpPr>
        <p:spPr bwMode="auto">
          <a:xfrm>
            <a:off x="5105400" y="4191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grpSp>
        <p:nvGrpSpPr>
          <p:cNvPr id="119824" name="Group 44"/>
          <p:cNvGrpSpPr>
            <a:grpSpLocks/>
          </p:cNvGrpSpPr>
          <p:nvPr/>
        </p:nvGrpSpPr>
        <p:grpSpPr bwMode="auto">
          <a:xfrm>
            <a:off x="5695950" y="3409950"/>
            <a:ext cx="1524000" cy="519113"/>
            <a:chOff x="3888" y="426"/>
            <a:chExt cx="960" cy="327"/>
          </a:xfrm>
        </p:grpSpPr>
        <p:sp>
          <p:nvSpPr>
            <p:cNvPr id="119892" name="Text Box 42"/>
            <p:cNvSpPr txBox="1">
              <a:spLocks noChangeArrowheads="1"/>
            </p:cNvSpPr>
            <p:nvPr/>
          </p:nvSpPr>
          <p:spPr bwMode="auto">
            <a:xfrm>
              <a:off x="3888" y="426"/>
              <a:ext cx="9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b="0">
                  <a:ea typeface="Dotum" pitchFamily="34" charset="-127"/>
                </a:rPr>
                <a:t>d</a:t>
              </a:r>
              <a:r>
                <a:rPr lang="en-US" altLang="zh-CN" b="0" baseline="-25000">
                  <a:ea typeface="Dotum" pitchFamily="34" charset="-127"/>
                </a:rPr>
                <a:t>r</a:t>
              </a:r>
              <a:r>
                <a:rPr lang="en-US" altLang="zh-CN" b="0">
                  <a:ea typeface="Dotum" pitchFamily="34" charset="-127"/>
                </a:rPr>
                <a:t>(v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)≥3</a:t>
              </a:r>
            </a:p>
          </p:txBody>
        </p:sp>
        <p:sp>
          <p:nvSpPr>
            <p:cNvPr id="119893" name="Rectangle 43"/>
            <p:cNvSpPr>
              <a:spLocks noChangeArrowheads="1"/>
            </p:cNvSpPr>
            <p:nvPr/>
          </p:nvSpPr>
          <p:spPr bwMode="auto">
            <a:xfrm>
              <a:off x="3888" y="480"/>
              <a:ext cx="960" cy="24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5" name="Group 50"/>
          <p:cNvGrpSpPr>
            <a:grpSpLocks/>
          </p:cNvGrpSpPr>
          <p:nvPr/>
        </p:nvGrpSpPr>
        <p:grpSpPr bwMode="auto">
          <a:xfrm>
            <a:off x="6419850" y="4019550"/>
            <a:ext cx="2846388" cy="533400"/>
            <a:chOff x="4032" y="2592"/>
            <a:chExt cx="1793" cy="336"/>
          </a:xfrm>
        </p:grpSpPr>
        <p:sp>
          <p:nvSpPr>
            <p:cNvPr id="119890" name="Text Box 20"/>
            <p:cNvSpPr txBox="1">
              <a:spLocks noChangeArrowheads="1"/>
            </p:cNvSpPr>
            <p:nvPr/>
          </p:nvSpPr>
          <p:spPr bwMode="auto">
            <a:xfrm>
              <a:off x="4032" y="2592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为蓝边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91" name="Rectangle 49"/>
            <p:cNvSpPr>
              <a:spLocks noChangeArrowheads="1"/>
            </p:cNvSpPr>
            <p:nvPr/>
          </p:nvSpPr>
          <p:spPr bwMode="auto">
            <a:xfrm>
              <a:off x="4080" y="2640"/>
              <a:ext cx="14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6" name="Group 52"/>
          <p:cNvGrpSpPr>
            <a:grpSpLocks/>
          </p:cNvGrpSpPr>
          <p:nvPr/>
        </p:nvGrpSpPr>
        <p:grpSpPr bwMode="auto">
          <a:xfrm>
            <a:off x="3155950" y="4133850"/>
            <a:ext cx="3092450" cy="533400"/>
            <a:chOff x="2112" y="2976"/>
            <a:chExt cx="1948" cy="336"/>
          </a:xfrm>
        </p:grpSpPr>
        <p:sp>
          <p:nvSpPr>
            <p:cNvPr id="119888" name="Text Box 17"/>
            <p:cNvSpPr txBox="1">
              <a:spLocks noChangeArrowheads="1"/>
            </p:cNvSpPr>
            <p:nvPr/>
          </p:nvSpPr>
          <p:spPr bwMode="auto">
            <a:xfrm>
              <a:off x="2112" y="2976"/>
              <a:ext cx="19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) (v</a:t>
              </a:r>
              <a:r>
                <a:rPr lang="en-US" altLang="zh-CN" b="0" baseline="-25000">
                  <a:ea typeface="Dotum" pitchFamily="34" charset="-127"/>
                </a:rPr>
                <a:t>4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6</a:t>
              </a:r>
              <a:r>
                <a:rPr lang="en-US" altLang="zh-CN" b="0">
                  <a:ea typeface="Dotum" pitchFamily="34" charset="-127"/>
                </a:rPr>
                <a:t>) </a:t>
              </a:r>
              <a:r>
                <a:rPr lang="zh-CN" altLang="zh-CN" b="0">
                  <a:ea typeface="Dotum" pitchFamily="34" charset="-127"/>
                </a:rPr>
                <a:t>为红边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89" name="Rectangle 51"/>
            <p:cNvSpPr>
              <a:spLocks noChangeArrowheads="1"/>
            </p:cNvSpPr>
            <p:nvPr/>
          </p:nvSpPr>
          <p:spPr bwMode="auto">
            <a:xfrm>
              <a:off x="2160" y="3024"/>
              <a:ext cx="1872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7" name="Group 54"/>
          <p:cNvGrpSpPr>
            <a:grpSpLocks/>
          </p:cNvGrpSpPr>
          <p:nvPr/>
        </p:nvGrpSpPr>
        <p:grpSpPr bwMode="auto">
          <a:xfrm>
            <a:off x="6000750" y="4762500"/>
            <a:ext cx="2659063" cy="533400"/>
            <a:chOff x="4128" y="3024"/>
            <a:chExt cx="1612" cy="336"/>
          </a:xfrm>
        </p:grpSpPr>
        <p:sp>
          <p:nvSpPr>
            <p:cNvPr id="119886" name="Text Box 21"/>
            <p:cNvSpPr txBox="1">
              <a:spLocks noChangeArrowheads="1"/>
            </p:cNvSpPr>
            <p:nvPr/>
          </p:nvSpPr>
          <p:spPr bwMode="auto">
            <a:xfrm>
              <a:off x="4128" y="3024"/>
              <a:ext cx="16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2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3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5</a:t>
              </a:r>
              <a:r>
                <a:rPr lang="zh-CN" altLang="en-US" b="0">
                  <a:ea typeface="Dotum" pitchFamily="34" charset="-127"/>
                </a:rPr>
                <a:t>是红△?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87" name="Rectangle 53"/>
            <p:cNvSpPr>
              <a:spLocks noChangeArrowheads="1"/>
            </p:cNvSpPr>
            <p:nvPr/>
          </p:nvSpPr>
          <p:spPr bwMode="auto">
            <a:xfrm>
              <a:off x="4176" y="3072"/>
              <a:ext cx="1536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8" name="Group 56"/>
          <p:cNvGrpSpPr>
            <a:grpSpLocks/>
          </p:cNvGrpSpPr>
          <p:nvPr/>
        </p:nvGrpSpPr>
        <p:grpSpPr bwMode="auto">
          <a:xfrm>
            <a:off x="6069013" y="5481638"/>
            <a:ext cx="2846387" cy="519112"/>
            <a:chOff x="3823" y="3453"/>
            <a:chExt cx="1793" cy="327"/>
          </a:xfrm>
        </p:grpSpPr>
        <p:sp>
          <p:nvSpPr>
            <p:cNvPr id="119884" name="Text Box 22"/>
            <p:cNvSpPr txBox="1">
              <a:spLocks noChangeArrowheads="1"/>
            </p:cNvSpPr>
            <p:nvPr/>
          </p:nvSpPr>
          <p:spPr bwMode="auto">
            <a:xfrm>
              <a:off x="3823" y="3453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2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为蓝边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85" name="Rectangle 55"/>
            <p:cNvSpPr>
              <a:spLocks noChangeArrowheads="1"/>
            </p:cNvSpPr>
            <p:nvPr/>
          </p:nvSpPr>
          <p:spPr bwMode="auto">
            <a:xfrm>
              <a:off x="3876" y="3480"/>
              <a:ext cx="14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29" name="Group 58"/>
          <p:cNvGrpSpPr>
            <a:grpSpLocks/>
          </p:cNvGrpSpPr>
          <p:nvPr/>
        </p:nvGrpSpPr>
        <p:grpSpPr bwMode="auto">
          <a:xfrm>
            <a:off x="5924550" y="6110288"/>
            <a:ext cx="2495550" cy="519112"/>
            <a:chOff x="3852" y="3849"/>
            <a:chExt cx="1572" cy="327"/>
          </a:xfrm>
        </p:grpSpPr>
        <p:sp>
          <p:nvSpPr>
            <p:cNvPr id="119882" name="Text Box 23"/>
            <p:cNvSpPr txBox="1">
              <a:spLocks noChangeArrowheads="1"/>
            </p:cNvSpPr>
            <p:nvPr/>
          </p:nvSpPr>
          <p:spPr bwMode="auto">
            <a:xfrm>
              <a:off x="3852" y="3849"/>
              <a:ext cx="15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2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4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5</a:t>
              </a:r>
              <a:r>
                <a:rPr lang="zh-CN" altLang="en-US" b="0">
                  <a:ea typeface="Dotum" pitchFamily="34" charset="-127"/>
                </a:rPr>
                <a:t>是蓝△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83" name="Rectangle 57"/>
            <p:cNvSpPr>
              <a:spLocks noChangeArrowheads="1"/>
            </p:cNvSpPr>
            <p:nvPr/>
          </p:nvSpPr>
          <p:spPr bwMode="auto">
            <a:xfrm>
              <a:off x="3888" y="3888"/>
              <a:ext cx="14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30" name="Group 65"/>
          <p:cNvGrpSpPr>
            <a:grpSpLocks/>
          </p:cNvGrpSpPr>
          <p:nvPr/>
        </p:nvGrpSpPr>
        <p:grpSpPr bwMode="auto">
          <a:xfrm>
            <a:off x="2362200" y="6248400"/>
            <a:ext cx="2495550" cy="533400"/>
            <a:chOff x="1488" y="3936"/>
            <a:chExt cx="1572" cy="336"/>
          </a:xfrm>
        </p:grpSpPr>
        <p:sp>
          <p:nvSpPr>
            <p:cNvPr id="119880" name="Text Box 24"/>
            <p:cNvSpPr txBox="1">
              <a:spLocks noChangeArrowheads="1"/>
            </p:cNvSpPr>
            <p:nvPr/>
          </p:nvSpPr>
          <p:spPr bwMode="auto">
            <a:xfrm>
              <a:off x="1488" y="3945"/>
              <a:ext cx="157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4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5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6</a:t>
              </a:r>
              <a:r>
                <a:rPr lang="zh-CN" altLang="en-US" b="0">
                  <a:ea typeface="Dotum" pitchFamily="34" charset="-127"/>
                </a:rPr>
                <a:t>是红△</a:t>
              </a:r>
            </a:p>
          </p:txBody>
        </p:sp>
        <p:sp>
          <p:nvSpPr>
            <p:cNvPr id="119881" name="Rectangle 64"/>
            <p:cNvSpPr>
              <a:spLocks noChangeArrowheads="1"/>
            </p:cNvSpPr>
            <p:nvPr/>
          </p:nvSpPr>
          <p:spPr bwMode="auto">
            <a:xfrm>
              <a:off x="1536" y="3936"/>
              <a:ext cx="148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31" name="Group 67"/>
          <p:cNvGrpSpPr>
            <a:grpSpLocks/>
          </p:cNvGrpSpPr>
          <p:nvPr/>
        </p:nvGrpSpPr>
        <p:grpSpPr bwMode="auto">
          <a:xfrm>
            <a:off x="3048000" y="4914900"/>
            <a:ext cx="2659063" cy="533400"/>
            <a:chOff x="2064" y="3360"/>
            <a:chExt cx="1580" cy="336"/>
          </a:xfrm>
        </p:grpSpPr>
        <p:sp>
          <p:nvSpPr>
            <p:cNvPr id="119878" name="Text Box 18"/>
            <p:cNvSpPr txBox="1">
              <a:spLocks noChangeArrowheads="1"/>
            </p:cNvSpPr>
            <p:nvPr/>
          </p:nvSpPr>
          <p:spPr bwMode="auto">
            <a:xfrm>
              <a:off x="2064" y="3360"/>
              <a:ext cx="158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△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1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5</a:t>
              </a:r>
              <a:r>
                <a:rPr lang="en-US" altLang="en-US" b="0">
                  <a:ea typeface="Dotum" pitchFamily="34" charset="-127"/>
                </a:rPr>
                <a:t>v</a:t>
              </a:r>
              <a:r>
                <a:rPr lang="en-US" altLang="en-US" b="0" baseline="-25000">
                  <a:ea typeface="Dotum" pitchFamily="34" charset="-127"/>
                </a:rPr>
                <a:t>6</a:t>
              </a:r>
              <a:r>
                <a:rPr lang="zh-CN" altLang="en-US" b="0">
                  <a:ea typeface="Dotum" pitchFamily="34" charset="-127"/>
                </a:rPr>
                <a:t>是蓝△?</a:t>
              </a:r>
            </a:p>
          </p:txBody>
        </p:sp>
        <p:sp>
          <p:nvSpPr>
            <p:cNvPr id="119879" name="Rectangle 66"/>
            <p:cNvSpPr>
              <a:spLocks noChangeArrowheads="1"/>
            </p:cNvSpPr>
            <p:nvPr/>
          </p:nvSpPr>
          <p:spPr bwMode="auto">
            <a:xfrm>
              <a:off x="2112" y="3408"/>
              <a:ext cx="14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119832" name="Group 69"/>
          <p:cNvGrpSpPr>
            <a:grpSpLocks/>
          </p:cNvGrpSpPr>
          <p:nvPr/>
        </p:nvGrpSpPr>
        <p:grpSpPr bwMode="auto">
          <a:xfrm>
            <a:off x="2743200" y="5562600"/>
            <a:ext cx="2846388" cy="533400"/>
            <a:chOff x="1711" y="3600"/>
            <a:chExt cx="1793" cy="336"/>
          </a:xfrm>
        </p:grpSpPr>
        <p:sp>
          <p:nvSpPr>
            <p:cNvPr id="119876" name="Text Box 19"/>
            <p:cNvSpPr txBox="1">
              <a:spLocks noChangeArrowheads="1"/>
            </p:cNvSpPr>
            <p:nvPr/>
          </p:nvSpPr>
          <p:spPr bwMode="auto">
            <a:xfrm>
              <a:off x="1711" y="3600"/>
              <a:ext cx="17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设 </a:t>
              </a:r>
              <a:r>
                <a:rPr lang="zh-CN" altLang="zh-CN" b="0">
                  <a:ea typeface="Dotum" pitchFamily="34" charset="-127"/>
                </a:rPr>
                <a:t>(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5</a:t>
              </a:r>
              <a:r>
                <a:rPr lang="en-US" altLang="zh-CN" b="0">
                  <a:ea typeface="Dotum" pitchFamily="34" charset="-127"/>
                </a:rPr>
                <a:t>v</a:t>
              </a:r>
              <a:r>
                <a:rPr lang="en-US" altLang="zh-CN" b="0" baseline="-25000">
                  <a:ea typeface="Dotum" pitchFamily="34" charset="-127"/>
                </a:rPr>
                <a:t>6</a:t>
              </a:r>
              <a:r>
                <a:rPr lang="en-US" altLang="zh-CN" b="0">
                  <a:ea typeface="Dotum" pitchFamily="34" charset="-127"/>
                </a:rPr>
                <a:t>)</a:t>
              </a:r>
              <a:r>
                <a:rPr lang="zh-CN" altLang="zh-CN" b="0">
                  <a:ea typeface="Dotum" pitchFamily="34" charset="-127"/>
                </a:rPr>
                <a:t>为红边</a:t>
              </a:r>
              <a:endParaRPr lang="zh-CN" altLang="en-US" sz="3600" b="0">
                <a:ea typeface="Dotum" pitchFamily="34" charset="-127"/>
              </a:endParaRPr>
            </a:p>
          </p:txBody>
        </p:sp>
        <p:sp>
          <p:nvSpPr>
            <p:cNvPr id="119877" name="Rectangle 68"/>
            <p:cNvSpPr>
              <a:spLocks noChangeArrowheads="1"/>
            </p:cNvSpPr>
            <p:nvPr/>
          </p:nvSpPr>
          <p:spPr bwMode="auto">
            <a:xfrm>
              <a:off x="1752" y="3648"/>
              <a:ext cx="1488" cy="2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119833" name="Line 75"/>
          <p:cNvSpPr>
            <a:spLocks noChangeShapeType="1"/>
          </p:cNvSpPr>
          <p:nvPr/>
        </p:nvSpPr>
        <p:spPr bwMode="auto">
          <a:xfrm flipH="1">
            <a:off x="1905000" y="1295400"/>
            <a:ext cx="10668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4" name="Line 77"/>
          <p:cNvSpPr>
            <a:spLocks noChangeShapeType="1"/>
          </p:cNvSpPr>
          <p:nvPr/>
        </p:nvSpPr>
        <p:spPr bwMode="auto">
          <a:xfrm>
            <a:off x="14478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5" name="Line 78"/>
          <p:cNvSpPr>
            <a:spLocks noChangeShapeType="1"/>
          </p:cNvSpPr>
          <p:nvPr/>
        </p:nvSpPr>
        <p:spPr bwMode="auto">
          <a:xfrm flipH="1">
            <a:off x="1066800" y="3124200"/>
            <a:ext cx="76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6" name="Line 79"/>
          <p:cNvSpPr>
            <a:spLocks noChangeShapeType="1"/>
          </p:cNvSpPr>
          <p:nvPr/>
        </p:nvSpPr>
        <p:spPr bwMode="auto">
          <a:xfrm flipH="1">
            <a:off x="609600" y="40386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7" name="Line 80"/>
          <p:cNvSpPr>
            <a:spLocks noChangeShapeType="1"/>
          </p:cNvSpPr>
          <p:nvPr/>
        </p:nvSpPr>
        <p:spPr bwMode="auto">
          <a:xfrm flipH="1">
            <a:off x="914400" y="5334000"/>
            <a:ext cx="76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8" name="Line 81"/>
          <p:cNvSpPr>
            <a:spLocks noChangeShapeType="1"/>
          </p:cNvSpPr>
          <p:nvPr/>
        </p:nvSpPr>
        <p:spPr bwMode="auto">
          <a:xfrm>
            <a:off x="4724400" y="1219200"/>
            <a:ext cx="990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39" name="Line 82"/>
          <p:cNvSpPr>
            <a:spLocks noChangeShapeType="1"/>
          </p:cNvSpPr>
          <p:nvPr/>
        </p:nvSpPr>
        <p:spPr bwMode="auto">
          <a:xfrm flipH="1">
            <a:off x="6781800" y="1676400"/>
            <a:ext cx="76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0" name="Line 83"/>
          <p:cNvSpPr>
            <a:spLocks noChangeShapeType="1"/>
          </p:cNvSpPr>
          <p:nvPr/>
        </p:nvSpPr>
        <p:spPr bwMode="auto">
          <a:xfrm flipH="1">
            <a:off x="5410200" y="24384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1" name="Line 84"/>
          <p:cNvSpPr>
            <a:spLocks noChangeShapeType="1"/>
          </p:cNvSpPr>
          <p:nvPr/>
        </p:nvSpPr>
        <p:spPr bwMode="auto">
          <a:xfrm>
            <a:off x="7620000" y="2438400"/>
            <a:ext cx="838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2" name="Line 85"/>
          <p:cNvSpPr>
            <a:spLocks noChangeShapeType="1"/>
          </p:cNvSpPr>
          <p:nvPr/>
        </p:nvSpPr>
        <p:spPr bwMode="auto">
          <a:xfrm flipH="1">
            <a:off x="3962400" y="3200400"/>
            <a:ext cx="8382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3" name="Line 86"/>
          <p:cNvSpPr>
            <a:spLocks noChangeShapeType="1"/>
          </p:cNvSpPr>
          <p:nvPr/>
        </p:nvSpPr>
        <p:spPr bwMode="auto">
          <a:xfrm flipH="1">
            <a:off x="6553200" y="3200400"/>
            <a:ext cx="990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4" name="Line 87"/>
          <p:cNvSpPr>
            <a:spLocks noChangeShapeType="1"/>
          </p:cNvSpPr>
          <p:nvPr/>
        </p:nvSpPr>
        <p:spPr bwMode="auto">
          <a:xfrm>
            <a:off x="8153400" y="32004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5" name="Line 88"/>
          <p:cNvSpPr>
            <a:spLocks noChangeShapeType="1"/>
          </p:cNvSpPr>
          <p:nvPr/>
        </p:nvSpPr>
        <p:spPr bwMode="auto">
          <a:xfrm flipH="1">
            <a:off x="4648200" y="3886200"/>
            <a:ext cx="1219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6" name="Line 89"/>
          <p:cNvSpPr>
            <a:spLocks noChangeShapeType="1"/>
          </p:cNvSpPr>
          <p:nvPr/>
        </p:nvSpPr>
        <p:spPr bwMode="auto">
          <a:xfrm flipH="1">
            <a:off x="3886200" y="46482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7" name="Line 90"/>
          <p:cNvSpPr>
            <a:spLocks noChangeShapeType="1"/>
          </p:cNvSpPr>
          <p:nvPr/>
        </p:nvSpPr>
        <p:spPr bwMode="auto">
          <a:xfrm flipH="1">
            <a:off x="3581400" y="541020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8" name="Line 91"/>
          <p:cNvSpPr>
            <a:spLocks noChangeShapeType="1"/>
          </p:cNvSpPr>
          <p:nvPr/>
        </p:nvSpPr>
        <p:spPr bwMode="auto">
          <a:xfrm flipH="1">
            <a:off x="3276600" y="60960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49" name="Line 93"/>
          <p:cNvSpPr>
            <a:spLocks noChangeShapeType="1"/>
          </p:cNvSpPr>
          <p:nvPr/>
        </p:nvSpPr>
        <p:spPr bwMode="auto">
          <a:xfrm>
            <a:off x="5334000" y="54864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119850" name="Group 96"/>
          <p:cNvGrpSpPr>
            <a:grpSpLocks/>
          </p:cNvGrpSpPr>
          <p:nvPr/>
        </p:nvGrpSpPr>
        <p:grpSpPr bwMode="auto">
          <a:xfrm>
            <a:off x="5257800" y="5710238"/>
            <a:ext cx="539750" cy="519112"/>
            <a:chOff x="576" y="3916"/>
            <a:chExt cx="340" cy="327"/>
          </a:xfrm>
        </p:grpSpPr>
        <p:sp>
          <p:nvSpPr>
            <p:cNvPr id="119874" name="Text Box 94"/>
            <p:cNvSpPr txBox="1">
              <a:spLocks noChangeArrowheads="1"/>
            </p:cNvSpPr>
            <p:nvPr/>
          </p:nvSpPr>
          <p:spPr bwMode="auto">
            <a:xfrm>
              <a:off x="576" y="391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√</a:t>
              </a:r>
            </a:p>
          </p:txBody>
        </p:sp>
        <p:sp>
          <p:nvSpPr>
            <p:cNvPr id="119875" name="Rectangle 95"/>
            <p:cNvSpPr>
              <a:spLocks noChangeArrowheads="1"/>
            </p:cNvSpPr>
            <p:nvPr/>
          </p:nvSpPr>
          <p:spPr bwMode="auto">
            <a:xfrm>
              <a:off x="624" y="398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119851" name="Line 97"/>
          <p:cNvSpPr>
            <a:spLocks noChangeShapeType="1"/>
          </p:cNvSpPr>
          <p:nvPr/>
        </p:nvSpPr>
        <p:spPr bwMode="auto">
          <a:xfrm>
            <a:off x="1828800" y="4038600"/>
            <a:ext cx="381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119852" name="Group 98"/>
          <p:cNvGrpSpPr>
            <a:grpSpLocks/>
          </p:cNvGrpSpPr>
          <p:nvPr/>
        </p:nvGrpSpPr>
        <p:grpSpPr bwMode="auto">
          <a:xfrm>
            <a:off x="2057400" y="4191000"/>
            <a:ext cx="539750" cy="519113"/>
            <a:chOff x="576" y="3916"/>
            <a:chExt cx="340" cy="327"/>
          </a:xfrm>
        </p:grpSpPr>
        <p:sp>
          <p:nvSpPr>
            <p:cNvPr id="119872" name="Text Box 99"/>
            <p:cNvSpPr txBox="1">
              <a:spLocks noChangeArrowheads="1"/>
            </p:cNvSpPr>
            <p:nvPr/>
          </p:nvSpPr>
          <p:spPr bwMode="auto">
            <a:xfrm>
              <a:off x="576" y="391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√</a:t>
              </a:r>
            </a:p>
          </p:txBody>
        </p:sp>
        <p:sp>
          <p:nvSpPr>
            <p:cNvPr id="119873" name="Rectangle 100"/>
            <p:cNvSpPr>
              <a:spLocks noChangeArrowheads="1"/>
            </p:cNvSpPr>
            <p:nvPr/>
          </p:nvSpPr>
          <p:spPr bwMode="auto">
            <a:xfrm>
              <a:off x="624" y="398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119853" name="Line 101"/>
          <p:cNvSpPr>
            <a:spLocks noChangeShapeType="1"/>
          </p:cNvSpPr>
          <p:nvPr/>
        </p:nvSpPr>
        <p:spPr bwMode="auto">
          <a:xfrm flipH="1">
            <a:off x="7162800" y="45720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54" name="Line 102"/>
          <p:cNvSpPr>
            <a:spLocks noChangeShapeType="1"/>
          </p:cNvSpPr>
          <p:nvPr/>
        </p:nvSpPr>
        <p:spPr bwMode="auto">
          <a:xfrm flipH="1">
            <a:off x="6781800" y="53340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55" name="Line 103"/>
          <p:cNvSpPr>
            <a:spLocks noChangeShapeType="1"/>
          </p:cNvSpPr>
          <p:nvPr/>
        </p:nvSpPr>
        <p:spPr bwMode="auto">
          <a:xfrm flipH="1">
            <a:off x="6477000" y="59436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19856" name="Line 104"/>
          <p:cNvSpPr>
            <a:spLocks noChangeShapeType="1"/>
          </p:cNvSpPr>
          <p:nvPr/>
        </p:nvSpPr>
        <p:spPr bwMode="auto">
          <a:xfrm>
            <a:off x="8610600" y="5029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anchor="ctr">
            <a:spAutoFit/>
          </a:bodyPr>
          <a:lstStyle/>
          <a:p>
            <a:endParaRPr lang="zh-CN" altLang="en-US"/>
          </a:p>
        </p:txBody>
      </p:sp>
      <p:sp>
        <p:nvSpPr>
          <p:cNvPr id="119857" name="Line 105"/>
          <p:cNvSpPr>
            <a:spLocks noChangeShapeType="1"/>
          </p:cNvSpPr>
          <p:nvPr/>
        </p:nvSpPr>
        <p:spPr bwMode="auto">
          <a:xfrm>
            <a:off x="8763000" y="50292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eaVert" anchor="ctr">
            <a:spAutoFit/>
          </a:bodyPr>
          <a:lstStyle/>
          <a:p>
            <a:endParaRPr lang="zh-CN" altLang="en-US"/>
          </a:p>
        </p:txBody>
      </p:sp>
      <p:grpSp>
        <p:nvGrpSpPr>
          <p:cNvPr id="119858" name="Group 106"/>
          <p:cNvGrpSpPr>
            <a:grpSpLocks/>
          </p:cNvGrpSpPr>
          <p:nvPr/>
        </p:nvGrpSpPr>
        <p:grpSpPr bwMode="auto">
          <a:xfrm>
            <a:off x="8458200" y="5943600"/>
            <a:ext cx="539750" cy="519113"/>
            <a:chOff x="576" y="3916"/>
            <a:chExt cx="340" cy="327"/>
          </a:xfrm>
        </p:grpSpPr>
        <p:sp>
          <p:nvSpPr>
            <p:cNvPr id="119870" name="Text Box 107"/>
            <p:cNvSpPr txBox="1">
              <a:spLocks noChangeArrowheads="1"/>
            </p:cNvSpPr>
            <p:nvPr/>
          </p:nvSpPr>
          <p:spPr bwMode="auto">
            <a:xfrm>
              <a:off x="576" y="391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b="0">
                  <a:ea typeface="Dotum" pitchFamily="34" charset="-127"/>
                </a:rPr>
                <a:t>√</a:t>
              </a:r>
            </a:p>
          </p:txBody>
        </p:sp>
        <p:sp>
          <p:nvSpPr>
            <p:cNvPr id="119871" name="Rectangle 108"/>
            <p:cNvSpPr>
              <a:spLocks noChangeArrowheads="1"/>
            </p:cNvSpPr>
            <p:nvPr/>
          </p:nvSpPr>
          <p:spPr bwMode="auto">
            <a:xfrm>
              <a:off x="624" y="3984"/>
              <a:ext cx="288" cy="19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119859" name="Text Box 109"/>
          <p:cNvSpPr txBox="1">
            <a:spLocks noChangeArrowheads="1"/>
          </p:cNvSpPr>
          <p:nvPr/>
        </p:nvSpPr>
        <p:spPr bwMode="auto">
          <a:xfrm>
            <a:off x="5029200" y="9144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0" name="Text Box 110"/>
          <p:cNvSpPr txBox="1">
            <a:spLocks noChangeArrowheads="1"/>
          </p:cNvSpPr>
          <p:nvPr/>
        </p:nvSpPr>
        <p:spPr bwMode="auto">
          <a:xfrm>
            <a:off x="7543800" y="23622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1" name="Text Box 111"/>
          <p:cNvSpPr txBox="1">
            <a:spLocks noChangeArrowheads="1"/>
          </p:cNvSpPr>
          <p:nvPr/>
        </p:nvSpPr>
        <p:spPr bwMode="auto">
          <a:xfrm>
            <a:off x="2133600" y="38862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2" name="Text Box 112"/>
          <p:cNvSpPr txBox="1">
            <a:spLocks noChangeArrowheads="1"/>
          </p:cNvSpPr>
          <p:nvPr/>
        </p:nvSpPr>
        <p:spPr bwMode="auto">
          <a:xfrm>
            <a:off x="8534400" y="52419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3" name="Text Box 113"/>
          <p:cNvSpPr txBox="1">
            <a:spLocks noChangeArrowheads="1"/>
          </p:cNvSpPr>
          <p:nvPr/>
        </p:nvSpPr>
        <p:spPr bwMode="auto">
          <a:xfrm>
            <a:off x="5486400" y="5334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4" name="Text Box 114"/>
          <p:cNvSpPr txBox="1">
            <a:spLocks noChangeArrowheads="1"/>
          </p:cNvSpPr>
          <p:nvPr/>
        </p:nvSpPr>
        <p:spPr bwMode="auto">
          <a:xfrm>
            <a:off x="8153400" y="3429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ea typeface="Dotum" pitchFamily="34" charset="-127"/>
              </a:rPr>
              <a:t>y</a:t>
            </a:r>
          </a:p>
        </p:txBody>
      </p:sp>
      <p:sp>
        <p:nvSpPr>
          <p:cNvPr id="119865" name="Text Box 115"/>
          <p:cNvSpPr txBox="1">
            <a:spLocks noChangeArrowheads="1"/>
          </p:cNvSpPr>
          <p:nvPr/>
        </p:nvSpPr>
        <p:spPr bwMode="auto">
          <a:xfrm>
            <a:off x="2209800" y="12192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folHlink"/>
                </a:solidFill>
                <a:ea typeface="Dotum" pitchFamily="34" charset="-127"/>
              </a:rPr>
              <a:t>n</a:t>
            </a:r>
            <a:endParaRPr lang="en-US" altLang="zh-CN" sz="2000" b="0">
              <a:ea typeface="Dotum" pitchFamily="34" charset="-127"/>
            </a:endParaRPr>
          </a:p>
        </p:txBody>
      </p:sp>
      <p:sp>
        <p:nvSpPr>
          <p:cNvPr id="119866" name="Text Box 116"/>
          <p:cNvSpPr txBox="1">
            <a:spLocks noChangeArrowheads="1"/>
          </p:cNvSpPr>
          <p:nvPr/>
        </p:nvSpPr>
        <p:spPr bwMode="auto">
          <a:xfrm>
            <a:off x="533400" y="4114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folHlink"/>
                </a:solidFill>
                <a:ea typeface="Dotum" pitchFamily="34" charset="-127"/>
              </a:rPr>
              <a:t>n</a:t>
            </a:r>
            <a:endParaRPr lang="en-US" altLang="zh-CN" sz="2000" b="0">
              <a:ea typeface="Dotum" pitchFamily="34" charset="-127"/>
            </a:endParaRPr>
          </a:p>
        </p:txBody>
      </p:sp>
      <p:sp>
        <p:nvSpPr>
          <p:cNvPr id="119867" name="Text Box 117"/>
          <p:cNvSpPr txBox="1">
            <a:spLocks noChangeArrowheads="1"/>
          </p:cNvSpPr>
          <p:nvPr/>
        </p:nvSpPr>
        <p:spPr bwMode="auto">
          <a:xfrm>
            <a:off x="6775450" y="30480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folHlink"/>
                </a:solidFill>
                <a:ea typeface="Dotum" pitchFamily="34" charset="-127"/>
              </a:rPr>
              <a:t>n</a:t>
            </a:r>
            <a:endParaRPr lang="en-US" altLang="zh-CN" sz="2000" b="0">
              <a:ea typeface="Dotum" pitchFamily="34" charset="-127"/>
            </a:endParaRPr>
          </a:p>
        </p:txBody>
      </p:sp>
      <p:sp>
        <p:nvSpPr>
          <p:cNvPr id="119868" name="Text Box 118"/>
          <p:cNvSpPr txBox="1">
            <a:spLocks noChangeArrowheads="1"/>
          </p:cNvSpPr>
          <p:nvPr/>
        </p:nvSpPr>
        <p:spPr bwMode="auto">
          <a:xfrm>
            <a:off x="3352800" y="5318125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folHlink"/>
                </a:solidFill>
                <a:ea typeface="Dotum" pitchFamily="34" charset="-127"/>
              </a:rPr>
              <a:t>n</a:t>
            </a:r>
            <a:endParaRPr lang="en-US" altLang="zh-CN" sz="2000" b="0">
              <a:ea typeface="Dotum" pitchFamily="34" charset="-127"/>
            </a:endParaRPr>
          </a:p>
        </p:txBody>
      </p:sp>
      <p:sp>
        <p:nvSpPr>
          <p:cNvPr id="119869" name="Text Box 119"/>
          <p:cNvSpPr txBox="1">
            <a:spLocks noChangeArrowheads="1"/>
          </p:cNvSpPr>
          <p:nvPr/>
        </p:nvSpPr>
        <p:spPr bwMode="auto">
          <a:xfrm>
            <a:off x="6477000" y="51816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chemeClr val="folHlink"/>
                </a:solidFill>
                <a:ea typeface="Dotum" pitchFamily="34" charset="-127"/>
              </a:rPr>
              <a:t>n</a:t>
            </a:r>
            <a:endParaRPr lang="en-US" altLang="zh-CN" sz="2000" b="0">
              <a:ea typeface="Dotum" pitchFamily="34" charset="-127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8BE9A94-EDD1-45DE-BAEB-E24262A1088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08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9D789AC-618F-46AB-90DD-FA4C1FB03336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15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>
                <a:latin typeface="Times New Roman" panose="02020603050405020304" pitchFamily="18" charset="0"/>
              </a:rPr>
              <a:t>(b) </a:t>
            </a:r>
            <a:r>
              <a:rPr lang="zh-CN" altLang="en-US">
                <a:latin typeface="Times New Roman" panose="02020603050405020304" pitchFamily="18" charset="0"/>
              </a:rPr>
              <a:t>对</a:t>
            </a:r>
            <a:r>
              <a:rPr lang="en-US" altLang="zh-CN">
                <a:latin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</a:rPr>
              <a:t>个顶点的完全图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</a:rPr>
              <a:t>的边用红、蓝两色任意着色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zh-CN" altLang="en-US">
                <a:latin typeface="Times New Roman" panose="02020603050405020304" pitchFamily="18" charset="0"/>
              </a:rPr>
              <a:t>那么或者有一红色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4,</a:t>
            </a:r>
            <a:r>
              <a:rPr lang="zh-CN" altLang="en-US">
                <a:latin typeface="Times New Roman" panose="02020603050405020304" pitchFamily="18" charset="0"/>
              </a:rPr>
              <a:t>或者有一蓝色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证 设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是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</a:rPr>
              <a:t>的一个顶点，与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关联的</a:t>
            </a:r>
            <a:r>
              <a:rPr lang="en-US" altLang="zh-CN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条边中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或者有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条红边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或者有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条蓝边。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>
                <a:latin typeface="Times New Roman" panose="02020603050405020304" pitchFamily="18" charset="0"/>
              </a:rPr>
              <a:t>(1)</a:t>
            </a:r>
            <a:r>
              <a:rPr lang="zh-CN" altLang="en-US">
                <a:latin typeface="Times New Roman" panose="02020603050405020304" pitchFamily="18" charset="0"/>
              </a:rPr>
              <a:t>若与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关联的</a:t>
            </a:r>
            <a:r>
              <a:rPr lang="en-US" altLang="zh-CN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条边中有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条蓝边；</a:t>
            </a:r>
          </a:p>
        </p:txBody>
      </p:sp>
      <p:sp>
        <p:nvSpPr>
          <p:cNvPr id="12083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083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3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4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4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42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43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0844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3059113" y="4076700"/>
            <a:ext cx="2449512" cy="1728788"/>
            <a:chOff x="1927" y="2659"/>
            <a:chExt cx="1316" cy="953"/>
          </a:xfrm>
        </p:grpSpPr>
        <p:grpSp>
          <p:nvGrpSpPr>
            <p:cNvPr id="120847" name="Group 28"/>
            <p:cNvGrpSpPr>
              <a:grpSpLocks/>
            </p:cNvGrpSpPr>
            <p:nvPr/>
          </p:nvGrpSpPr>
          <p:grpSpPr bwMode="auto">
            <a:xfrm>
              <a:off x="1927" y="2659"/>
              <a:ext cx="1316" cy="953"/>
              <a:chOff x="1927" y="2653"/>
              <a:chExt cx="1316" cy="959"/>
            </a:xfrm>
          </p:grpSpPr>
          <p:sp>
            <p:nvSpPr>
              <p:cNvPr id="120853" name="Oval 17"/>
              <p:cNvSpPr>
                <a:spLocks noChangeArrowheads="1"/>
              </p:cNvSpPr>
              <p:nvPr/>
            </p:nvSpPr>
            <p:spPr bwMode="auto">
              <a:xfrm>
                <a:off x="2334" y="2653"/>
                <a:ext cx="95" cy="7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0854" name="Oval 18"/>
              <p:cNvSpPr>
                <a:spLocks noChangeArrowheads="1"/>
              </p:cNvSpPr>
              <p:nvPr/>
            </p:nvSpPr>
            <p:spPr bwMode="auto">
              <a:xfrm>
                <a:off x="1927" y="3195"/>
                <a:ext cx="96" cy="7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0855" name="Oval 19"/>
              <p:cNvSpPr>
                <a:spLocks noChangeArrowheads="1"/>
              </p:cNvSpPr>
              <p:nvPr/>
            </p:nvSpPr>
            <p:spPr bwMode="auto">
              <a:xfrm>
                <a:off x="2345" y="3533"/>
                <a:ext cx="96" cy="7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0856" name="Oval 20"/>
              <p:cNvSpPr>
                <a:spLocks noChangeArrowheads="1"/>
              </p:cNvSpPr>
              <p:nvPr/>
            </p:nvSpPr>
            <p:spPr bwMode="auto">
              <a:xfrm>
                <a:off x="2912" y="3526"/>
                <a:ext cx="95" cy="78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0857" name="Oval 21"/>
              <p:cNvSpPr>
                <a:spLocks noChangeArrowheads="1"/>
              </p:cNvSpPr>
              <p:nvPr/>
            </p:nvSpPr>
            <p:spPr bwMode="auto">
              <a:xfrm>
                <a:off x="3147" y="3195"/>
                <a:ext cx="96" cy="79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pSp>
          <p:nvGrpSpPr>
            <p:cNvPr id="120848" name="Group 29"/>
            <p:cNvGrpSpPr>
              <a:grpSpLocks/>
            </p:cNvGrpSpPr>
            <p:nvPr/>
          </p:nvGrpSpPr>
          <p:grpSpPr bwMode="auto">
            <a:xfrm>
              <a:off x="2011" y="2704"/>
              <a:ext cx="1147" cy="833"/>
              <a:chOff x="2011" y="2704"/>
              <a:chExt cx="1147" cy="833"/>
            </a:xfrm>
          </p:grpSpPr>
          <p:sp>
            <p:nvSpPr>
              <p:cNvPr id="120849" name="Line 22"/>
              <p:cNvSpPr>
                <a:spLocks noChangeShapeType="1"/>
              </p:cNvSpPr>
              <p:nvPr/>
            </p:nvSpPr>
            <p:spPr bwMode="auto">
              <a:xfrm flipH="1">
                <a:off x="2011" y="2719"/>
                <a:ext cx="345" cy="485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50" name="Line 23"/>
              <p:cNvSpPr>
                <a:spLocks noChangeShapeType="1"/>
              </p:cNvSpPr>
              <p:nvPr/>
            </p:nvSpPr>
            <p:spPr bwMode="auto">
              <a:xfrm>
                <a:off x="2387" y="2736"/>
                <a:ext cx="0" cy="793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51" name="Line 24"/>
              <p:cNvSpPr>
                <a:spLocks noChangeShapeType="1"/>
              </p:cNvSpPr>
              <p:nvPr/>
            </p:nvSpPr>
            <p:spPr bwMode="auto">
              <a:xfrm>
                <a:off x="2415" y="2727"/>
                <a:ext cx="532" cy="81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852" name="Line 25"/>
              <p:cNvSpPr>
                <a:spLocks noChangeShapeType="1"/>
              </p:cNvSpPr>
              <p:nvPr/>
            </p:nvSpPr>
            <p:spPr bwMode="auto">
              <a:xfrm>
                <a:off x="2426" y="2704"/>
                <a:ext cx="732" cy="503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0861594" name="Text Box 26"/>
          <p:cNvSpPr txBox="1">
            <a:spLocks noChangeArrowheads="1"/>
          </p:cNvSpPr>
          <p:nvPr/>
        </p:nvSpPr>
        <p:spPr bwMode="auto">
          <a:xfrm>
            <a:off x="3492500" y="3933825"/>
            <a:ext cx="365125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159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704911-E879-4729-84FC-3919C2768C5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18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5238A0-C799-4200-9C72-88724BDB4B25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18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</a:rPr>
              <a:t>(2) </a:t>
            </a:r>
            <a:r>
              <a:rPr lang="zh-CN" altLang="en-US">
                <a:latin typeface="Times New Roman" panose="02020603050405020304" pitchFamily="18" charset="0"/>
              </a:rPr>
              <a:t>若与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关联的</a:t>
            </a:r>
            <a:r>
              <a:rPr lang="en-US" altLang="zh-CN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条边中有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条红边。这时与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邻接的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个顶点所组成的完全图中或有一个红色的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，或有一个蓝色的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。若有红色的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，则该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与顶点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所组成的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是一个红色的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；否则有一个蓝色的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218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186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6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7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7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872" name="Text Box 15"/>
          <p:cNvSpPr txBox="1">
            <a:spLocks noChangeArrowheads="1"/>
          </p:cNvSpPr>
          <p:nvPr/>
        </p:nvSpPr>
        <p:spPr bwMode="auto">
          <a:xfrm>
            <a:off x="4427538" y="3644900"/>
            <a:ext cx="3778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>
              <a:ea typeface="Dotum" pitchFamily="34" charset="-127"/>
            </a:endParaRPr>
          </a:p>
        </p:txBody>
      </p:sp>
      <p:grpSp>
        <p:nvGrpSpPr>
          <p:cNvPr id="121873" name="Group 32"/>
          <p:cNvGrpSpPr>
            <a:grpSpLocks/>
          </p:cNvGrpSpPr>
          <p:nvPr/>
        </p:nvGrpSpPr>
        <p:grpSpPr bwMode="auto">
          <a:xfrm>
            <a:off x="4067175" y="3871913"/>
            <a:ext cx="2665413" cy="1755775"/>
            <a:chOff x="2562" y="2439"/>
            <a:chExt cx="1679" cy="1106"/>
          </a:xfrm>
        </p:grpSpPr>
        <p:sp>
          <p:nvSpPr>
            <p:cNvPr id="121874" name="Line 22"/>
            <p:cNvSpPr>
              <a:spLocks noChangeShapeType="1"/>
            </p:cNvSpPr>
            <p:nvPr/>
          </p:nvSpPr>
          <p:spPr bwMode="auto">
            <a:xfrm flipH="1">
              <a:off x="2626" y="2493"/>
              <a:ext cx="360" cy="5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75" name="Line 23"/>
            <p:cNvSpPr>
              <a:spLocks noChangeShapeType="1"/>
            </p:cNvSpPr>
            <p:nvPr/>
          </p:nvSpPr>
          <p:spPr bwMode="auto">
            <a:xfrm>
              <a:off x="3021" y="2520"/>
              <a:ext cx="0" cy="93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76" name="Line 24"/>
            <p:cNvSpPr>
              <a:spLocks noChangeShapeType="1"/>
            </p:cNvSpPr>
            <p:nvPr/>
          </p:nvSpPr>
          <p:spPr bwMode="auto">
            <a:xfrm>
              <a:off x="3039" y="2520"/>
              <a:ext cx="523" cy="94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1877" name="Group 31"/>
            <p:cNvGrpSpPr>
              <a:grpSpLocks/>
            </p:cNvGrpSpPr>
            <p:nvPr/>
          </p:nvGrpSpPr>
          <p:grpSpPr bwMode="auto">
            <a:xfrm>
              <a:off x="2562" y="2439"/>
              <a:ext cx="1679" cy="1106"/>
              <a:chOff x="2562" y="2439"/>
              <a:chExt cx="1679" cy="1106"/>
            </a:xfrm>
          </p:grpSpPr>
          <p:sp>
            <p:nvSpPr>
              <p:cNvPr id="121881" name="Oval 17"/>
              <p:cNvSpPr>
                <a:spLocks noChangeArrowheads="1"/>
              </p:cNvSpPr>
              <p:nvPr/>
            </p:nvSpPr>
            <p:spPr bwMode="auto">
              <a:xfrm>
                <a:off x="2969" y="2439"/>
                <a:ext cx="95" cy="9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2" name="Oval 18"/>
              <p:cNvSpPr>
                <a:spLocks noChangeArrowheads="1"/>
              </p:cNvSpPr>
              <p:nvPr/>
            </p:nvSpPr>
            <p:spPr bwMode="auto">
              <a:xfrm>
                <a:off x="2562" y="3065"/>
                <a:ext cx="96" cy="9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3" name="Oval 19"/>
              <p:cNvSpPr>
                <a:spLocks noChangeArrowheads="1"/>
              </p:cNvSpPr>
              <p:nvPr/>
            </p:nvSpPr>
            <p:spPr bwMode="auto">
              <a:xfrm>
                <a:off x="2980" y="3454"/>
                <a:ext cx="96" cy="9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4" name="Oval 20"/>
              <p:cNvSpPr>
                <a:spLocks noChangeArrowheads="1"/>
              </p:cNvSpPr>
              <p:nvPr/>
            </p:nvSpPr>
            <p:spPr bwMode="auto">
              <a:xfrm>
                <a:off x="3546" y="3445"/>
                <a:ext cx="96" cy="9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5" name="Oval 21"/>
              <p:cNvSpPr>
                <a:spLocks noChangeArrowheads="1"/>
              </p:cNvSpPr>
              <p:nvPr/>
            </p:nvSpPr>
            <p:spPr bwMode="auto">
              <a:xfrm>
                <a:off x="4145" y="2938"/>
                <a:ext cx="96" cy="9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6" name="Oval 25"/>
              <p:cNvSpPr>
                <a:spLocks noChangeArrowheads="1"/>
              </p:cNvSpPr>
              <p:nvPr/>
            </p:nvSpPr>
            <p:spPr bwMode="auto">
              <a:xfrm>
                <a:off x="4135" y="3273"/>
                <a:ext cx="96" cy="9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1887" name="Oval 26"/>
              <p:cNvSpPr>
                <a:spLocks noChangeArrowheads="1"/>
              </p:cNvSpPr>
              <p:nvPr/>
            </p:nvSpPr>
            <p:spPr bwMode="auto">
              <a:xfrm>
                <a:off x="4028" y="2566"/>
                <a:ext cx="96" cy="9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sp>
          <p:nvSpPr>
            <p:cNvPr id="121878" name="Line 27"/>
            <p:cNvSpPr>
              <a:spLocks noChangeShapeType="1"/>
            </p:cNvSpPr>
            <p:nvPr/>
          </p:nvSpPr>
          <p:spPr bwMode="auto">
            <a:xfrm>
              <a:off x="3052" y="2515"/>
              <a:ext cx="1103" cy="7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79" name="Line 28"/>
            <p:cNvSpPr>
              <a:spLocks noChangeShapeType="1"/>
            </p:cNvSpPr>
            <p:nvPr/>
          </p:nvSpPr>
          <p:spPr bwMode="auto">
            <a:xfrm>
              <a:off x="3061" y="2470"/>
              <a:ext cx="993" cy="1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880" name="Line 29"/>
            <p:cNvSpPr>
              <a:spLocks noChangeShapeType="1"/>
            </p:cNvSpPr>
            <p:nvPr/>
          </p:nvSpPr>
          <p:spPr bwMode="auto">
            <a:xfrm>
              <a:off x="3061" y="2488"/>
              <a:ext cx="1081" cy="47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8642A1-7655-471F-8E97-EE1F85DE48C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28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7BBD75-2CAB-417B-8C45-6EAA5612FAB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28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569325" cy="5183187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>
                <a:latin typeface="Times New Roman" panose="02020603050405020304" pitchFamily="18" charset="0"/>
              </a:rPr>
              <a:t>(c) </a:t>
            </a:r>
            <a:r>
              <a:rPr lang="zh-CN" altLang="en-US">
                <a:latin typeface="Times New Roman" panose="02020603050405020304" pitchFamily="18" charset="0"/>
              </a:rPr>
              <a:t>对</a:t>
            </a:r>
            <a:r>
              <a:rPr lang="en-US" altLang="zh-CN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个顶点的完全图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的边用红、蓝两色任意着色，那么或者有一红色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，或者有一蓝色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zh-CN">
                <a:latin typeface="Times New Roman" panose="02020603050405020304" pitchFamily="18" charset="0"/>
              </a:rPr>
              <a:t>证 在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中，如果与每个顶点关联的红边均为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条，那么在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9</a:t>
            </a:r>
            <a:r>
              <a:rPr lang="zh-CN" altLang="en-US">
                <a:latin typeface="Times New Roman" panose="02020603050405020304" pitchFamily="18" charset="0"/>
              </a:rPr>
              <a:t>中，应有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                  </a:t>
            </a:r>
          </a:p>
          <a:p>
            <a:pPr marL="571500" indent="-571500" eaLnBrk="1" hangingPunct="1">
              <a:lnSpc>
                <a:spcPct val="120000"/>
              </a:lnSpc>
              <a:spcBef>
                <a:spcPct val="80000"/>
              </a:spcBef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条红边。但这是不可能的。故必有一个顶点的红边数不为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。设此顶点为</a:t>
            </a:r>
            <a:r>
              <a:rPr lang="en-US" altLang="zh-CN">
                <a:latin typeface="Times New Roman" panose="02020603050405020304" pitchFamily="18" charset="0"/>
              </a:rPr>
              <a:t>a,</a:t>
            </a:r>
            <a:r>
              <a:rPr lang="zh-CN" altLang="en-US">
                <a:latin typeface="Times New Roman" panose="02020603050405020304" pitchFamily="18" charset="0"/>
              </a:rPr>
              <a:t>则与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关联的红边数至少为</a:t>
            </a:r>
            <a:r>
              <a:rPr lang="en-US" altLang="zh-CN">
                <a:latin typeface="Times New Roman" panose="02020603050405020304" pitchFamily="18" charset="0"/>
              </a:rPr>
              <a:t>6, </a:t>
            </a:r>
            <a:r>
              <a:rPr lang="zh-CN" altLang="en-US">
                <a:latin typeface="Times New Roman" panose="02020603050405020304" pitchFamily="18" charset="0"/>
              </a:rPr>
              <a:t>或者至多为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。以下与推论</a:t>
            </a:r>
            <a:r>
              <a:rPr lang="en-US" altLang="zh-CN">
                <a:latin typeface="Times New Roman" panose="02020603050405020304" pitchFamily="18" charset="0"/>
              </a:rPr>
              <a:t>(b)</a:t>
            </a:r>
            <a:r>
              <a:rPr lang="zh-CN" altLang="en-US">
                <a:latin typeface="Times New Roman" panose="02020603050405020304" pitchFamily="18" charset="0"/>
              </a:rPr>
              <a:t>的证明类似。 </a:t>
            </a:r>
          </a:p>
        </p:txBody>
      </p:sp>
      <p:sp>
        <p:nvSpPr>
          <p:cNvPr id="12288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288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8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8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8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896" name="Rectangle 1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2897" name="Object 14"/>
          <p:cNvGraphicFramePr>
            <a:graphicFrameLocks noChangeAspect="1"/>
          </p:cNvGraphicFramePr>
          <p:nvPr/>
        </p:nvGraphicFramePr>
        <p:xfrm>
          <a:off x="3635375" y="3314700"/>
          <a:ext cx="1584325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8" name="公式" r:id="rId3" imgW="672808" imgH="406224" progId="Equation.3">
                  <p:embed/>
                </p:oleObj>
              </mc:Choice>
              <mc:Fallback>
                <p:oleObj name="公式" r:id="rId3" imgW="672808" imgH="40622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314700"/>
                        <a:ext cx="1584325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56BF1E-290D-4E8D-B062-0A20631C1FC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39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8E84DF-2BD7-4888-B370-6F8D81F21F3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39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>
                <a:latin typeface="Times New Roman" panose="02020603050405020304" pitchFamily="18" charset="0"/>
              </a:rPr>
              <a:t>(d) </a:t>
            </a:r>
            <a:r>
              <a:rPr lang="zh-CN" altLang="en-US">
                <a:latin typeface="Times New Roman" panose="02020603050405020304" pitchFamily="18" charset="0"/>
              </a:rPr>
              <a:t>对</a:t>
            </a:r>
            <a:r>
              <a:rPr lang="en-US" altLang="zh-CN">
                <a:latin typeface="Times New Roman" panose="02020603050405020304" pitchFamily="18" charset="0"/>
              </a:rPr>
              <a:t>18</a:t>
            </a:r>
            <a:r>
              <a:rPr lang="zh-CN" altLang="en-US">
                <a:latin typeface="Times New Roman" panose="02020603050405020304" pitchFamily="18" charset="0"/>
              </a:rPr>
              <a:t>个顶点的完全图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18</a:t>
            </a:r>
            <a:r>
              <a:rPr lang="zh-CN" altLang="en-US">
                <a:latin typeface="Times New Roman" panose="02020603050405020304" pitchFamily="18" charset="0"/>
              </a:rPr>
              <a:t>的边用红、蓝两色任意着色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那么或者有一红色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或者有一蓝色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2390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391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91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AECD54C-12BC-47D2-8ADF-61FB8AE6BC0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63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CB22A9-2B08-4E34-B875-B5E2C89A153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48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3.3</a:t>
            </a:r>
            <a:r>
              <a:rPr lang="en-US" altLang="zh-CN"/>
              <a:t> </a:t>
            </a:r>
            <a:r>
              <a:rPr lang="zh-CN" altLang="en-US"/>
              <a:t>求</a:t>
            </a:r>
            <a:r>
              <a:rPr lang="en-US" altLang="zh-CN">
                <a:latin typeface="Times New Roman" panose="02020603050405020304" pitchFamily="18" charset="0"/>
              </a:rPr>
              <a:t>a,b,c,d,e,f </a:t>
            </a:r>
            <a:r>
              <a:rPr lang="zh-CN" altLang="en-US"/>
              <a:t>六个字母的全排列中不允许出现 </a:t>
            </a:r>
            <a:r>
              <a:rPr lang="en-US" altLang="zh-CN">
                <a:latin typeface="Times New Roman" panose="02020603050405020304" pitchFamily="18" charset="0"/>
              </a:rPr>
              <a:t>ace </a:t>
            </a:r>
            <a:r>
              <a:rPr lang="zh-CN" altLang="en-US"/>
              <a:t>和 </a:t>
            </a:r>
            <a:r>
              <a:rPr lang="en-US" altLang="zh-CN">
                <a:latin typeface="Times New Roman" panose="02020603050405020304" pitchFamily="18" charset="0"/>
              </a:rPr>
              <a:t>df </a:t>
            </a:r>
            <a:r>
              <a:rPr lang="zh-CN" altLang="en-US"/>
              <a:t>图象的排列数。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解 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zh-CN" altLang="en-US"/>
              <a:t>为出现</a:t>
            </a:r>
            <a:r>
              <a:rPr lang="en-US" altLang="zh-CN">
                <a:latin typeface="Times New Roman" panose="02020603050405020304" pitchFamily="18" charset="0"/>
              </a:rPr>
              <a:t>ace</a:t>
            </a:r>
            <a:r>
              <a:rPr lang="zh-CN" altLang="en-US"/>
              <a:t>图象的排列的集合，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/>
              <a:t>为出现</a:t>
            </a:r>
            <a:r>
              <a:rPr lang="en-US" altLang="zh-CN">
                <a:latin typeface="Times New Roman" panose="02020603050405020304" pitchFamily="18" charset="0"/>
              </a:rPr>
              <a:t>df</a:t>
            </a:r>
            <a:r>
              <a:rPr lang="zh-CN" altLang="en-US"/>
              <a:t>图象的排列的集合，那么有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zh-CN" altLang="en-US" sz="160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 所求排列数为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en-US" altLang="zh-CN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400" name="Rectangle 1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4910" name="Object 14"/>
          <p:cNvGraphicFramePr>
            <a:graphicFrameLocks noChangeAspect="1"/>
          </p:cNvGraphicFramePr>
          <p:nvPr/>
        </p:nvGraphicFramePr>
        <p:xfrm>
          <a:off x="1612900" y="3284538"/>
          <a:ext cx="1303338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8" name="公式" r:id="rId3" imgW="545626" imgH="215713" progId="Equation.3">
                  <p:embed/>
                </p:oleObj>
              </mc:Choice>
              <mc:Fallback>
                <p:oleObj name="公式" r:id="rId3" imgW="545626" imgH="21571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3284538"/>
                        <a:ext cx="1303338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2" name="Rectangle 1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4912" name="Object 16"/>
          <p:cNvGraphicFramePr>
            <a:graphicFrameLocks noChangeAspect="1"/>
          </p:cNvGraphicFramePr>
          <p:nvPr/>
        </p:nvGraphicFramePr>
        <p:xfrm>
          <a:off x="3348038" y="3284538"/>
          <a:ext cx="13684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9" name="公式" r:id="rId5" imgW="558558" imgH="215806" progId="Equation.3">
                  <p:embed/>
                </p:oleObj>
              </mc:Choice>
              <mc:Fallback>
                <p:oleObj name="公式" r:id="rId5" imgW="558558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284538"/>
                        <a:ext cx="13684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4" name="Rectangle 19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4914" name="Object 18"/>
          <p:cNvGraphicFramePr>
            <a:graphicFrameLocks noChangeAspect="1"/>
          </p:cNvGraphicFramePr>
          <p:nvPr/>
        </p:nvGraphicFramePr>
        <p:xfrm>
          <a:off x="5076825" y="3284538"/>
          <a:ext cx="19431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0" name="公式" r:id="rId7" imgW="863225" imgH="215806" progId="Equation.3">
                  <p:embed/>
                </p:oleObj>
              </mc:Choice>
              <mc:Fallback>
                <p:oleObj name="公式" r:id="rId7" imgW="863225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284538"/>
                        <a:ext cx="19431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6" name="Rectangle 2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4916" name="Object 20"/>
          <p:cNvGraphicFramePr>
            <a:graphicFrameLocks noChangeAspect="1"/>
          </p:cNvGraphicFramePr>
          <p:nvPr/>
        </p:nvGraphicFramePr>
        <p:xfrm>
          <a:off x="1608138" y="4581525"/>
          <a:ext cx="5784850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11" name="公式" r:id="rId9" imgW="2425700" imgH="431800" progId="Equation.3">
                  <p:embed/>
                </p:oleObj>
              </mc:Choice>
              <mc:Fallback>
                <p:oleObj name="公式" r:id="rId9" imgW="2425700" imgH="4318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4581525"/>
                        <a:ext cx="5784850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8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8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B680BD8-E770-4BCE-B98D-C3ADF206002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49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C3D6588-EEE9-4287-986E-A6A2B16247B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66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25538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</a:rPr>
              <a:t>例 对</a:t>
            </a:r>
            <a:r>
              <a:rPr lang="en-US" altLang="zh-CN">
                <a:latin typeface="Times New Roman" panose="02020603050405020304" pitchFamily="18" charset="0"/>
              </a:rPr>
              <a:t>17</a:t>
            </a:r>
            <a:r>
              <a:rPr lang="zh-CN" altLang="en-US">
                <a:latin typeface="Times New Roman" panose="02020603050405020304" pitchFamily="18" charset="0"/>
              </a:rPr>
              <a:t>个顶点的完全图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17</a:t>
            </a:r>
            <a:r>
              <a:rPr lang="zh-CN" altLang="en-US">
                <a:latin typeface="Times New Roman" panose="02020603050405020304" pitchFamily="18" charset="0"/>
              </a:rPr>
              <a:t>的边用红、蓝、黄三种颜色任意着色，那么或者有一红色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，或者有一蓝色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，或者有一黄色的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证 任取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17</a:t>
            </a:r>
            <a:r>
              <a:rPr lang="zh-CN" altLang="en-US">
                <a:latin typeface="Times New Roman" panose="02020603050405020304" pitchFamily="18" charset="0"/>
              </a:rPr>
              <a:t>中的一个顶点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，在与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关联的</a:t>
            </a:r>
            <a:r>
              <a:rPr lang="en-US" altLang="zh-CN">
                <a:latin typeface="Times New Roman" panose="02020603050405020304" pitchFamily="18" charset="0"/>
              </a:rPr>
              <a:t>16</a:t>
            </a:r>
            <a:r>
              <a:rPr lang="zh-CN" altLang="en-US">
                <a:latin typeface="Times New Roman" panose="02020603050405020304" pitchFamily="18" charset="0"/>
              </a:rPr>
              <a:t>条边中，至少有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条是同色的，不妨设为红色。</a:t>
            </a:r>
          </a:p>
        </p:txBody>
      </p:sp>
      <p:sp>
        <p:nvSpPr>
          <p:cNvPr id="12493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493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4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66703" name="Text Box 15"/>
          <p:cNvSpPr txBox="1">
            <a:spLocks noChangeArrowheads="1"/>
          </p:cNvSpPr>
          <p:nvPr/>
        </p:nvSpPr>
        <p:spPr bwMode="auto">
          <a:xfrm>
            <a:off x="3563938" y="3789363"/>
            <a:ext cx="37941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2400">
              <a:ea typeface="Dotum" pitchFamily="34" charset="-127"/>
            </a:endParaRP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3203575" y="3965575"/>
            <a:ext cx="2663825" cy="1982788"/>
            <a:chOff x="2018" y="2498"/>
            <a:chExt cx="1678" cy="1249"/>
          </a:xfrm>
        </p:grpSpPr>
        <p:grpSp>
          <p:nvGrpSpPr>
            <p:cNvPr id="124946" name="Group 30"/>
            <p:cNvGrpSpPr>
              <a:grpSpLocks/>
            </p:cNvGrpSpPr>
            <p:nvPr/>
          </p:nvGrpSpPr>
          <p:grpSpPr bwMode="auto">
            <a:xfrm>
              <a:off x="2018" y="2498"/>
              <a:ext cx="1678" cy="1249"/>
              <a:chOff x="2018" y="2498"/>
              <a:chExt cx="1678" cy="1249"/>
            </a:xfrm>
          </p:grpSpPr>
          <p:sp>
            <p:nvSpPr>
              <p:cNvPr id="124954" name="Oval 17"/>
              <p:cNvSpPr>
                <a:spLocks noChangeArrowheads="1"/>
              </p:cNvSpPr>
              <p:nvPr/>
            </p:nvSpPr>
            <p:spPr bwMode="auto">
              <a:xfrm>
                <a:off x="2424" y="2498"/>
                <a:ext cx="96" cy="10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55" name="Oval 18"/>
              <p:cNvSpPr>
                <a:spLocks noChangeArrowheads="1"/>
              </p:cNvSpPr>
              <p:nvPr/>
            </p:nvSpPr>
            <p:spPr bwMode="auto">
              <a:xfrm>
                <a:off x="2018" y="3204"/>
                <a:ext cx="96" cy="10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56" name="Oval 19"/>
              <p:cNvSpPr>
                <a:spLocks noChangeArrowheads="1"/>
              </p:cNvSpPr>
              <p:nvPr/>
            </p:nvSpPr>
            <p:spPr bwMode="auto">
              <a:xfrm>
                <a:off x="2436" y="3645"/>
                <a:ext cx="95" cy="10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57" name="Oval 20"/>
              <p:cNvSpPr>
                <a:spLocks noChangeArrowheads="1"/>
              </p:cNvSpPr>
              <p:nvPr/>
            </p:nvSpPr>
            <p:spPr bwMode="auto">
              <a:xfrm>
                <a:off x="3002" y="3634"/>
                <a:ext cx="95" cy="10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58" name="Oval 21"/>
              <p:cNvSpPr>
                <a:spLocks noChangeArrowheads="1"/>
              </p:cNvSpPr>
              <p:nvPr/>
            </p:nvSpPr>
            <p:spPr bwMode="auto">
              <a:xfrm>
                <a:off x="3600" y="3061"/>
                <a:ext cx="96" cy="10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59" name="Oval 25"/>
              <p:cNvSpPr>
                <a:spLocks noChangeArrowheads="1"/>
              </p:cNvSpPr>
              <p:nvPr/>
            </p:nvSpPr>
            <p:spPr bwMode="auto">
              <a:xfrm>
                <a:off x="3591" y="3440"/>
                <a:ext cx="95" cy="102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124960" name="Oval 26"/>
              <p:cNvSpPr>
                <a:spLocks noChangeArrowheads="1"/>
              </p:cNvSpPr>
              <p:nvPr/>
            </p:nvSpPr>
            <p:spPr bwMode="auto">
              <a:xfrm>
                <a:off x="3484" y="2641"/>
                <a:ext cx="95" cy="103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pSp>
          <p:nvGrpSpPr>
            <p:cNvPr id="124947" name="Group 31"/>
            <p:cNvGrpSpPr>
              <a:grpSpLocks/>
            </p:cNvGrpSpPr>
            <p:nvPr/>
          </p:nvGrpSpPr>
          <p:grpSpPr bwMode="auto">
            <a:xfrm>
              <a:off x="2109" y="2568"/>
              <a:ext cx="1515" cy="1096"/>
              <a:chOff x="2091" y="2553"/>
              <a:chExt cx="1515" cy="1096"/>
            </a:xfrm>
          </p:grpSpPr>
          <p:sp>
            <p:nvSpPr>
              <p:cNvPr id="124948" name="Line 22"/>
              <p:cNvSpPr>
                <a:spLocks noChangeShapeType="1"/>
              </p:cNvSpPr>
              <p:nvPr/>
            </p:nvSpPr>
            <p:spPr bwMode="auto">
              <a:xfrm flipH="1">
                <a:off x="2091" y="2589"/>
                <a:ext cx="349" cy="62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49" name="Line 23"/>
              <p:cNvSpPr>
                <a:spLocks noChangeShapeType="1"/>
              </p:cNvSpPr>
              <p:nvPr/>
            </p:nvSpPr>
            <p:spPr bwMode="auto">
              <a:xfrm>
                <a:off x="2477" y="2589"/>
                <a:ext cx="0" cy="105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50" name="Line 24"/>
              <p:cNvSpPr>
                <a:spLocks noChangeShapeType="1"/>
              </p:cNvSpPr>
              <p:nvPr/>
            </p:nvSpPr>
            <p:spPr bwMode="auto">
              <a:xfrm>
                <a:off x="2495" y="2595"/>
                <a:ext cx="539" cy="105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51" name="Line 27"/>
              <p:cNvSpPr>
                <a:spLocks noChangeShapeType="1"/>
              </p:cNvSpPr>
              <p:nvPr/>
            </p:nvSpPr>
            <p:spPr bwMode="auto">
              <a:xfrm>
                <a:off x="2506" y="2573"/>
                <a:ext cx="1095" cy="879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52" name="Line 28"/>
              <p:cNvSpPr>
                <a:spLocks noChangeShapeType="1"/>
              </p:cNvSpPr>
              <p:nvPr/>
            </p:nvSpPr>
            <p:spPr bwMode="auto">
              <a:xfrm>
                <a:off x="2506" y="2553"/>
                <a:ext cx="986" cy="12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53" name="Line 29"/>
              <p:cNvSpPr>
                <a:spLocks noChangeShapeType="1"/>
              </p:cNvSpPr>
              <p:nvPr/>
            </p:nvSpPr>
            <p:spPr bwMode="auto">
              <a:xfrm>
                <a:off x="2525" y="2570"/>
                <a:ext cx="1081" cy="51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6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670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F44162-42A1-4370-8B2A-2E3C2D92C28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59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6E1780-FA21-4BC2-A56A-5081B3B3A77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77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4"/>
            <a:ext cx="8569325" cy="2576512"/>
          </a:xfrm>
          <a:noFill/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定义 对于任意给定的两个正整数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，如果存在最小的正整数            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使得当                   时，对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中的边用红、蓝两色任意着色，   中或者有红色       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或者有蓝色        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则称           为</a:t>
            </a:r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>
                <a:latin typeface="Times New Roman" panose="02020603050405020304" pitchFamily="18" charset="0"/>
              </a:rPr>
              <a:t>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2595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/>
              <a:t>数</a:t>
            </a:r>
          </a:p>
        </p:txBody>
      </p:sp>
      <p:graphicFrame>
        <p:nvGraphicFramePr>
          <p:cNvPr id="125958" name="Object 14"/>
          <p:cNvGraphicFramePr>
            <a:graphicFrameLocks noChangeAspect="1"/>
          </p:cNvGraphicFramePr>
          <p:nvPr/>
        </p:nvGraphicFramePr>
        <p:xfrm>
          <a:off x="3092450" y="1916113"/>
          <a:ext cx="10223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0" name="公式" r:id="rId4" imgW="482391" imgH="203112" progId="Equation.3">
                  <p:embed/>
                </p:oleObj>
              </mc:Choice>
              <mc:Fallback>
                <p:oleObj name="公式" r:id="rId4" imgW="482391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2450" y="1916113"/>
                        <a:ext cx="10223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59" name="Object 16"/>
          <p:cNvGraphicFramePr>
            <a:graphicFrameLocks noChangeAspect="1"/>
          </p:cNvGraphicFramePr>
          <p:nvPr/>
        </p:nvGraphicFramePr>
        <p:xfrm>
          <a:off x="5364163" y="1916113"/>
          <a:ext cx="15970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1" name="公式" r:id="rId6" imgW="774364" imgH="203112" progId="Equation.3">
                  <p:embed/>
                </p:oleObj>
              </mc:Choice>
              <mc:Fallback>
                <p:oleObj name="公式" r:id="rId6" imgW="774364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916113"/>
                        <a:ext cx="15970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0" name="Object 18"/>
          <p:cNvGraphicFramePr>
            <a:graphicFrameLocks noChangeAspect="1"/>
          </p:cNvGraphicFramePr>
          <p:nvPr/>
        </p:nvGraphicFramePr>
        <p:xfrm>
          <a:off x="8172450" y="1890713"/>
          <a:ext cx="542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2" name="公式" r:id="rId8" imgW="253780" imgH="215713" progId="Equation.3">
                  <p:embed/>
                </p:oleObj>
              </mc:Choice>
              <mc:Fallback>
                <p:oleObj name="公式" r:id="rId8" imgW="253780" imgH="2157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1890713"/>
                        <a:ext cx="542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1502464"/>
              </p:ext>
            </p:extLst>
          </p:nvPr>
        </p:nvGraphicFramePr>
        <p:xfrm>
          <a:off x="6189315" y="2458219"/>
          <a:ext cx="54292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3" name="公式" r:id="rId10" imgW="253780" imgH="215713" progId="Equation.3">
                  <p:embed/>
                </p:oleObj>
              </mc:Choice>
              <mc:Fallback>
                <p:oleObj name="公式" r:id="rId10" imgW="253780" imgH="21571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315" y="2458219"/>
                        <a:ext cx="542925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7996"/>
              </p:ext>
            </p:extLst>
          </p:nvPr>
        </p:nvGraphicFramePr>
        <p:xfrm>
          <a:off x="1331640" y="2996183"/>
          <a:ext cx="484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4" name="公式" r:id="rId11" imgW="215806" imgH="228501" progId="Equation.3">
                  <p:embed/>
                </p:oleObj>
              </mc:Choice>
              <mc:Fallback>
                <p:oleObj name="公式" r:id="rId11" imgW="215806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996183"/>
                        <a:ext cx="484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3" name="Object 23"/>
          <p:cNvGraphicFramePr>
            <a:graphicFrameLocks noChangeAspect="1"/>
          </p:cNvGraphicFramePr>
          <p:nvPr/>
        </p:nvGraphicFramePr>
        <p:xfrm>
          <a:off x="5468938" y="3013075"/>
          <a:ext cx="10223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5" name="公式" r:id="rId13" imgW="482391" imgH="203112" progId="Equation.3">
                  <p:embed/>
                </p:oleObj>
              </mc:Choice>
              <mc:Fallback>
                <p:oleObj name="公式" r:id="rId13" imgW="482391" imgH="2031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8938" y="3013075"/>
                        <a:ext cx="10223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964" name="Object 24"/>
          <p:cNvGraphicFramePr>
            <a:graphicFrameLocks noChangeAspect="1"/>
          </p:cNvGraphicFramePr>
          <p:nvPr/>
        </p:nvGraphicFramePr>
        <p:xfrm>
          <a:off x="3924300" y="2997200"/>
          <a:ext cx="4841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756" name="公式" r:id="rId14" imgW="215806" imgH="228501" progId="Equation.3">
                  <p:embed/>
                </p:oleObj>
              </mc:Choice>
              <mc:Fallback>
                <p:oleObj name="公式" r:id="rId14" imgW="215806" imgH="22850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997200"/>
                        <a:ext cx="4841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65" name="Rectangle 26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638300" y="4211221"/>
            <a:ext cx="6043613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3200" dirty="0">
                <a:solidFill>
                  <a:srgbClr val="000099"/>
                </a:solidFill>
              </a:rPr>
              <a:t>关键</a:t>
            </a:r>
            <a:r>
              <a:rPr lang="zh-CN" altLang="en-US" sz="3200" dirty="0"/>
              <a:t>：如何证明所得的数是最小的正整数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7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B8DA4C-EBEA-4E1C-9E57-6361D346901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69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99F14E5-265C-4514-90B3-E80C654A256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74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824413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定理</a:t>
            </a:r>
            <a:r>
              <a:rPr lang="en-US" altLang="zh-CN">
                <a:latin typeface="Times New Roman" panose="02020603050405020304" pitchFamily="18" charset="0"/>
              </a:rPr>
              <a:t>1                           ,                  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定理</a:t>
            </a:r>
            <a:r>
              <a:rPr lang="en-US" altLang="zh-CN">
                <a:latin typeface="Times New Roman" panose="02020603050405020304" pitchFamily="18" charset="0"/>
              </a:rPr>
              <a:t>2 </a:t>
            </a:r>
            <a:r>
              <a:rPr lang="zh-CN" altLang="en-US">
                <a:latin typeface="Times New Roman" panose="02020603050405020304" pitchFamily="18" charset="0"/>
              </a:rPr>
              <a:t>对任意整数                   ，           存在。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定理</a:t>
            </a:r>
            <a:r>
              <a:rPr lang="en-US" altLang="zh-CN">
                <a:latin typeface="Times New Roman" panose="02020603050405020304" pitchFamily="18" charset="0"/>
              </a:rPr>
              <a:t>3 </a:t>
            </a:r>
            <a:r>
              <a:rPr lang="zh-CN" altLang="en-US">
                <a:latin typeface="Times New Roman" panose="02020603050405020304" pitchFamily="18" charset="0"/>
              </a:rPr>
              <a:t>对任意正整数                   ，有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证 令                                          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对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中的边用红、蓝两色任意着色。设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是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的一个顶点，在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en-US" altLang="zh-CN" baseline="-25000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中与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关联的边共有                                       条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在这些边中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或者至少有                   条 红边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2698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698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8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9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9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6992" name="Rectangle 1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6993" name="Object 14"/>
          <p:cNvGraphicFramePr>
            <a:graphicFrameLocks noChangeAspect="1"/>
          </p:cNvGraphicFramePr>
          <p:nvPr/>
        </p:nvGraphicFramePr>
        <p:xfrm>
          <a:off x="1908175" y="1341438"/>
          <a:ext cx="22320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9" name="公式" r:id="rId3" imgW="1066337" imgH="203112" progId="Equation.3">
                  <p:embed/>
                </p:oleObj>
              </mc:Choice>
              <mc:Fallback>
                <p:oleObj name="公式" r:id="rId3" imgW="1066337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341438"/>
                        <a:ext cx="223202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4" name="Rectangle 1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6995" name="Object 16"/>
          <p:cNvGraphicFramePr>
            <a:graphicFrameLocks noChangeAspect="1"/>
          </p:cNvGraphicFramePr>
          <p:nvPr/>
        </p:nvGraphicFramePr>
        <p:xfrm>
          <a:off x="4284663" y="1341438"/>
          <a:ext cx="1512887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0" name="公式" r:id="rId5" imgW="698197" imgH="203112" progId="Equation.3">
                  <p:embed/>
                </p:oleObj>
              </mc:Choice>
              <mc:Fallback>
                <p:oleObj name="公式" r:id="rId5" imgW="698197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341438"/>
                        <a:ext cx="1512887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6" name="Rectangle 19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898" name="Object 18"/>
          <p:cNvGraphicFramePr>
            <a:graphicFrameLocks noChangeAspect="1"/>
          </p:cNvGraphicFramePr>
          <p:nvPr/>
        </p:nvGraphicFramePr>
        <p:xfrm>
          <a:off x="3635375" y="1916113"/>
          <a:ext cx="16573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1" name="公式" r:id="rId7" imgW="723586" imgH="203112" progId="Equation.3">
                  <p:embed/>
                </p:oleObj>
              </mc:Choice>
              <mc:Fallback>
                <p:oleObj name="公式" r:id="rId7" imgW="723586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916113"/>
                        <a:ext cx="16573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98" name="Rectangle 2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900" name="Object 20"/>
          <p:cNvGraphicFramePr>
            <a:graphicFrameLocks noChangeAspect="1"/>
          </p:cNvGraphicFramePr>
          <p:nvPr/>
        </p:nvGraphicFramePr>
        <p:xfrm>
          <a:off x="5508625" y="1916113"/>
          <a:ext cx="1085850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2" name="公式" r:id="rId9" imgW="482391" imgH="203112" progId="Equation.3">
                  <p:embed/>
                </p:oleObj>
              </mc:Choice>
              <mc:Fallback>
                <p:oleObj name="公式" r:id="rId9" imgW="482391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916113"/>
                        <a:ext cx="1085850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0" name="Rectangle 23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902" name="Object 22"/>
          <p:cNvGraphicFramePr>
            <a:graphicFrameLocks noChangeAspect="1"/>
          </p:cNvGraphicFramePr>
          <p:nvPr/>
        </p:nvGraphicFramePr>
        <p:xfrm>
          <a:off x="4067175" y="2520950"/>
          <a:ext cx="15906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3" name="公式" r:id="rId11" imgW="723586" imgH="203112" progId="Equation.3">
                  <p:embed/>
                </p:oleObj>
              </mc:Choice>
              <mc:Fallback>
                <p:oleObj name="公式" r:id="rId11" imgW="723586" imgH="203112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520950"/>
                        <a:ext cx="15906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2" name="Rectangle 2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904" name="Object 24"/>
          <p:cNvGraphicFramePr>
            <a:graphicFrameLocks noChangeAspect="1"/>
          </p:cNvGraphicFramePr>
          <p:nvPr/>
        </p:nvGraphicFramePr>
        <p:xfrm>
          <a:off x="1760538" y="3068638"/>
          <a:ext cx="47593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4" name="公式" r:id="rId13" imgW="2044700" imgH="203200" progId="Equation.3">
                  <p:embed/>
                </p:oleObj>
              </mc:Choice>
              <mc:Fallback>
                <p:oleObj name="公式" r:id="rId13" imgW="2044700" imgH="203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3068638"/>
                        <a:ext cx="47593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4" name="Rectangle 2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906" name="Object 26"/>
          <p:cNvGraphicFramePr>
            <a:graphicFrameLocks noChangeAspect="1"/>
          </p:cNvGraphicFramePr>
          <p:nvPr/>
        </p:nvGraphicFramePr>
        <p:xfrm>
          <a:off x="1619250" y="3716338"/>
          <a:ext cx="38735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5" name="公式" r:id="rId15" imgW="1752600" imgH="203200" progId="Equation.3">
                  <p:embed/>
                </p:oleObj>
              </mc:Choice>
              <mc:Fallback>
                <p:oleObj name="公式" r:id="rId15" imgW="17526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16338"/>
                        <a:ext cx="38735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4908" name="Object 28"/>
          <p:cNvGraphicFramePr>
            <a:graphicFrameLocks noChangeAspect="1"/>
          </p:cNvGraphicFramePr>
          <p:nvPr/>
        </p:nvGraphicFramePr>
        <p:xfrm>
          <a:off x="3563938" y="4724400"/>
          <a:ext cx="3649662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6" name="公式" r:id="rId17" imgW="1651000" imgH="203200" progId="Equation.3">
                  <p:embed/>
                </p:oleObj>
              </mc:Choice>
              <mc:Fallback>
                <p:oleObj name="公式" r:id="rId17" imgW="1651000" imgH="2032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4724400"/>
                        <a:ext cx="3649662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07" name="Rectangle 31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4910" name="Object 30"/>
          <p:cNvGraphicFramePr>
            <a:graphicFrameLocks noChangeAspect="1"/>
          </p:cNvGraphicFramePr>
          <p:nvPr/>
        </p:nvGraphicFramePr>
        <p:xfrm>
          <a:off x="3981450" y="5273675"/>
          <a:ext cx="15128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7" name="公式" r:id="rId19" imgW="685800" imgH="203200" progId="Equation.3">
                  <p:embed/>
                </p:oleObj>
              </mc:Choice>
              <mc:Fallback>
                <p:oleObj name="公式" r:id="rId19" imgW="685800" imgH="203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1450" y="5273675"/>
                        <a:ext cx="151288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8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8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8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4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AE33ED-9AA1-460B-8AA2-54AACFA7B916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80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E7C45AB-9CCE-42FE-861B-4A81D18D93D2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759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或者至少有                  条蓝边。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</a:t>
            </a:r>
            <a:r>
              <a:rPr lang="en-US" altLang="zh-CN">
                <a:latin typeface="Times New Roman" panose="02020603050405020304" pitchFamily="18" charset="0"/>
              </a:rPr>
              <a:t>(1) </a:t>
            </a:r>
            <a:r>
              <a:rPr lang="zh-CN" altLang="en-US">
                <a:latin typeface="Times New Roman" panose="02020603050405020304" pitchFamily="18" charset="0"/>
              </a:rPr>
              <a:t>有                条红边。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在这些红边与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关联的             个顶点构成的完全图中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或者有一个红色         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  <a:r>
              <a:rPr lang="zh-CN" altLang="en-US">
                <a:latin typeface="Times New Roman" panose="02020603050405020304" pitchFamily="18" charset="0"/>
              </a:rPr>
              <a:t>或者有一个蓝色        </a:t>
            </a:r>
            <a:r>
              <a:rPr lang="en-US" altLang="zh-CN">
                <a:latin typeface="Times New Roman" panose="02020603050405020304" pitchFamily="18" charset="0"/>
              </a:rPr>
              <a:t>.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      </a:t>
            </a:r>
            <a:r>
              <a:rPr lang="zh-CN" altLang="en-US">
                <a:latin typeface="Times New Roman" panose="02020603050405020304" pitchFamily="18" charset="0"/>
              </a:rPr>
              <a:t>若有红色        </a:t>
            </a:r>
            <a:r>
              <a:rPr lang="en-US" altLang="zh-CN">
                <a:latin typeface="Times New Roman" panose="02020603050405020304" pitchFamily="18" charset="0"/>
              </a:rPr>
              <a:t>,  </a:t>
            </a:r>
            <a:r>
              <a:rPr lang="zh-CN" altLang="en-US">
                <a:latin typeface="Times New Roman" panose="02020603050405020304" pitchFamily="18" charset="0"/>
              </a:rPr>
              <a:t>则该红色        加上顶点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以及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>
                <a:latin typeface="Times New Roman" panose="02020603050405020304" pitchFamily="18" charset="0"/>
              </a:rPr>
              <a:t>与顶点之间的红边，构成一个红色       </a:t>
            </a:r>
            <a:r>
              <a:rPr lang="en-US" altLang="zh-CN">
                <a:latin typeface="Times New Roman" panose="02020603050405020304" pitchFamily="18" charset="0"/>
              </a:rPr>
              <a:t>; </a:t>
            </a:r>
            <a:r>
              <a:rPr lang="zh-CN" altLang="en-US">
                <a:latin typeface="Times New Roman" panose="02020603050405020304" pitchFamily="18" charset="0"/>
              </a:rPr>
              <a:t>否则有一个蓝色       。</a:t>
            </a:r>
          </a:p>
        </p:txBody>
      </p:sp>
      <p:sp>
        <p:nvSpPr>
          <p:cNvPr id="12800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800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8007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8008" name="Object 14"/>
          <p:cNvGraphicFramePr>
            <a:graphicFrameLocks noChangeAspect="1"/>
          </p:cNvGraphicFramePr>
          <p:nvPr/>
        </p:nvGraphicFramePr>
        <p:xfrm>
          <a:off x="2771775" y="1341438"/>
          <a:ext cx="1544638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17" name="公式" r:id="rId3" imgW="685800" imgH="203200" progId="Equation.3">
                  <p:embed/>
                </p:oleObj>
              </mc:Choice>
              <mc:Fallback>
                <p:oleObj name="公式" r:id="rId3" imgW="6858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1341438"/>
                        <a:ext cx="1544638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0" name="Object 16"/>
          <p:cNvGraphicFramePr>
            <a:graphicFrameLocks noChangeAspect="1"/>
          </p:cNvGraphicFramePr>
          <p:nvPr/>
        </p:nvGraphicFramePr>
        <p:xfrm>
          <a:off x="1692275" y="1916113"/>
          <a:ext cx="14716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18" name="公式" r:id="rId5" imgW="685800" imgH="203200" progId="Equation.3">
                  <p:embed/>
                </p:oleObj>
              </mc:Choice>
              <mc:Fallback>
                <p:oleObj name="公式" r:id="rId5" imgW="6858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1916113"/>
                        <a:ext cx="14716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2" name="Object 18"/>
          <p:cNvGraphicFramePr>
            <a:graphicFrameLocks noChangeAspect="1"/>
          </p:cNvGraphicFramePr>
          <p:nvPr/>
        </p:nvGraphicFramePr>
        <p:xfrm>
          <a:off x="4284663" y="2492375"/>
          <a:ext cx="14716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19" name="公式" r:id="rId7" imgW="685800" imgH="203200" progId="Equation.3">
                  <p:embed/>
                </p:oleObj>
              </mc:Choice>
              <mc:Fallback>
                <p:oleObj name="公式" r:id="rId7" imgW="685800" imgH="203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2492375"/>
                        <a:ext cx="14716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3" name="Object 19"/>
          <p:cNvGraphicFramePr>
            <a:graphicFrameLocks noChangeAspect="1"/>
          </p:cNvGraphicFramePr>
          <p:nvPr/>
        </p:nvGraphicFramePr>
        <p:xfrm>
          <a:off x="4356100" y="2997200"/>
          <a:ext cx="720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0" name="公式" r:id="rId8" imgW="317362" imgH="228501" progId="Equation.3">
                  <p:embed/>
                </p:oleObj>
              </mc:Choice>
              <mc:Fallback>
                <p:oleObj name="公式" r:id="rId8" imgW="317362" imgH="22850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2997200"/>
                        <a:ext cx="7207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5" name="Object 21"/>
          <p:cNvGraphicFramePr>
            <a:graphicFrameLocks noChangeAspect="1"/>
          </p:cNvGraphicFramePr>
          <p:nvPr/>
        </p:nvGraphicFramePr>
        <p:xfrm>
          <a:off x="7740650" y="2997200"/>
          <a:ext cx="488950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1" name="公式" r:id="rId10" imgW="215806" imgH="228501" progId="Equation.3">
                  <p:embed/>
                </p:oleObj>
              </mc:Choice>
              <mc:Fallback>
                <p:oleObj name="公式" r:id="rId10" imgW="215806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2997200"/>
                        <a:ext cx="488950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6" name="Object 22"/>
          <p:cNvGraphicFramePr>
            <a:graphicFrameLocks noChangeAspect="1"/>
          </p:cNvGraphicFramePr>
          <p:nvPr/>
        </p:nvGraphicFramePr>
        <p:xfrm>
          <a:off x="2339975" y="3616325"/>
          <a:ext cx="720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2" name="公式" r:id="rId12" imgW="317362" imgH="228501" progId="Equation.3">
                  <p:embed/>
                </p:oleObj>
              </mc:Choice>
              <mc:Fallback>
                <p:oleObj name="公式" r:id="rId12" imgW="317362" imgH="22850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616325"/>
                        <a:ext cx="7207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7" name="Object 23"/>
          <p:cNvGraphicFramePr>
            <a:graphicFrameLocks noChangeAspect="1"/>
          </p:cNvGraphicFramePr>
          <p:nvPr/>
        </p:nvGraphicFramePr>
        <p:xfrm>
          <a:off x="4889500" y="3603625"/>
          <a:ext cx="72072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3" name="公式" r:id="rId13" imgW="317362" imgH="228501" progId="Equation.3">
                  <p:embed/>
                </p:oleObj>
              </mc:Choice>
              <mc:Fallback>
                <p:oleObj name="公式" r:id="rId13" imgW="317362" imgH="22850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0" y="3603625"/>
                        <a:ext cx="72072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8" name="Object 24"/>
          <p:cNvGraphicFramePr>
            <a:graphicFrameLocks noChangeAspect="1"/>
          </p:cNvGraphicFramePr>
          <p:nvPr/>
        </p:nvGraphicFramePr>
        <p:xfrm>
          <a:off x="5965825" y="4105275"/>
          <a:ext cx="4905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4" name="公式" r:id="rId14" imgW="215806" imgH="228501" progId="Equation.3">
                  <p:embed/>
                </p:oleObj>
              </mc:Choice>
              <mc:Fallback>
                <p:oleObj name="公式" r:id="rId14" imgW="215806" imgH="22850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5825" y="4105275"/>
                        <a:ext cx="4905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5929" name="Object 25"/>
          <p:cNvGraphicFramePr>
            <a:graphicFrameLocks noChangeAspect="1"/>
          </p:cNvGraphicFramePr>
          <p:nvPr/>
        </p:nvGraphicFramePr>
        <p:xfrm>
          <a:off x="1692275" y="4652963"/>
          <a:ext cx="4889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25" name="公式" r:id="rId16" imgW="215806" imgH="228501" progId="Equation.3">
                  <p:embed/>
                </p:oleObj>
              </mc:Choice>
              <mc:Fallback>
                <p:oleObj name="公式" r:id="rId16" imgW="215806" imgH="2285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652963"/>
                        <a:ext cx="48895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404EB4-141C-42A1-AFFE-70FDD90AEB4B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90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FF6BB6-B93E-4136-AA1B-B637E266829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76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>
                <a:latin typeface="Times New Roman" panose="02020603050405020304" pitchFamily="18" charset="0"/>
              </a:rPr>
              <a:t>(2) </a:t>
            </a:r>
            <a:r>
              <a:rPr lang="zh-CN" altLang="en-US">
                <a:latin typeface="Times New Roman" panose="02020603050405020304" pitchFamily="18" charset="0"/>
              </a:rPr>
              <a:t>有条                 蓝边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在这些蓝边与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/>
              <a:t>关联的              个顶点构成的完全图中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/>
              <a:t>或有一个红色     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/>
              <a:t>或有一个蓝色       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若有蓝色       ，则该蓝色加上顶点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/>
              <a:t>以及</a:t>
            </a:r>
            <a:r>
              <a:rPr lang="en-US" altLang="zh-CN">
                <a:latin typeface="Times New Roman" panose="02020603050405020304" pitchFamily="18" charset="0"/>
              </a:rPr>
              <a:t>x</a:t>
            </a:r>
            <a:r>
              <a:rPr lang="zh-CN" altLang="en-US"/>
              <a:t>与顶点之间的蓝边，构成一个蓝色   </a:t>
            </a:r>
            <a:r>
              <a:rPr lang="en-US" altLang="zh-CN">
                <a:latin typeface="Times New Roman" panose="02020603050405020304" pitchFamily="18" charset="0"/>
              </a:rPr>
              <a:t>;</a:t>
            </a:r>
            <a:r>
              <a:rPr lang="zh-CN" altLang="en-US"/>
              <a:t>否则有一个红色       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由</a:t>
            </a:r>
            <a:r>
              <a:rPr lang="en-US" altLang="zh-CN">
                <a:latin typeface="Times New Roman" panose="02020603050405020304" pitchFamily="18" charset="0"/>
              </a:rPr>
              <a:t>(1)</a:t>
            </a:r>
            <a:r>
              <a:rPr lang="zh-CN" altLang="en-US">
                <a:latin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</a:rPr>
              <a:t>(2)</a:t>
            </a:r>
            <a:r>
              <a:rPr lang="zh-CN" altLang="en-US">
                <a:latin typeface="Times New Roman" panose="02020603050405020304" pitchFamily="18" charset="0"/>
              </a:rPr>
              <a:t>知                     。</a:t>
            </a:r>
          </a:p>
        </p:txBody>
      </p:sp>
      <p:sp>
        <p:nvSpPr>
          <p:cNvPr id="1290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2903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903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29037" name="Object 14"/>
          <p:cNvGraphicFramePr>
            <a:graphicFrameLocks noChangeAspect="1"/>
          </p:cNvGraphicFramePr>
          <p:nvPr/>
        </p:nvGraphicFramePr>
        <p:xfrm>
          <a:off x="2124075" y="1412875"/>
          <a:ext cx="1541463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3" name="公式" r:id="rId3" imgW="685800" imgH="203200" progId="Equation.3">
                  <p:embed/>
                </p:oleObj>
              </mc:Choice>
              <mc:Fallback>
                <p:oleObj name="公式" r:id="rId3" imgW="6858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412875"/>
                        <a:ext cx="1541463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44" name="Object 16"/>
          <p:cNvGraphicFramePr>
            <a:graphicFrameLocks noChangeAspect="1"/>
          </p:cNvGraphicFramePr>
          <p:nvPr/>
        </p:nvGraphicFramePr>
        <p:xfrm>
          <a:off x="4284663" y="1989138"/>
          <a:ext cx="154146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4" name="公式" r:id="rId5" imgW="685800" imgH="203200" progId="Equation.3">
                  <p:embed/>
                </p:oleObj>
              </mc:Choice>
              <mc:Fallback>
                <p:oleObj name="公式" r:id="rId5" imgW="6858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989138"/>
                        <a:ext cx="1541462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4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505420"/>
              </p:ext>
            </p:extLst>
          </p:nvPr>
        </p:nvGraphicFramePr>
        <p:xfrm>
          <a:off x="4355976" y="2492375"/>
          <a:ext cx="484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5" name="公式" r:id="rId6" imgW="215806" imgH="228501" progId="Equation.3">
                  <p:embed/>
                </p:oleObj>
              </mc:Choice>
              <mc:Fallback>
                <p:oleObj name="公式" r:id="rId6" imgW="215806" imgH="228501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2492375"/>
                        <a:ext cx="484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4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49202"/>
              </p:ext>
            </p:extLst>
          </p:nvPr>
        </p:nvGraphicFramePr>
        <p:xfrm>
          <a:off x="7165230" y="2492375"/>
          <a:ext cx="7191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6" name="公式" r:id="rId8" imgW="317362" imgH="228501" progId="Equation.3">
                  <p:embed/>
                </p:oleObj>
              </mc:Choice>
              <mc:Fallback>
                <p:oleObj name="公式" r:id="rId8" imgW="317362" imgH="228501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230" y="2492375"/>
                        <a:ext cx="7191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49" name="Object 21"/>
          <p:cNvGraphicFramePr>
            <a:graphicFrameLocks noChangeAspect="1"/>
          </p:cNvGraphicFramePr>
          <p:nvPr/>
        </p:nvGraphicFramePr>
        <p:xfrm>
          <a:off x="2339975" y="3068638"/>
          <a:ext cx="719138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7" name="公式" r:id="rId10" imgW="317362" imgH="228501" progId="Equation.3">
                  <p:embed/>
                </p:oleObj>
              </mc:Choice>
              <mc:Fallback>
                <p:oleObj name="公式" r:id="rId10" imgW="317362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068638"/>
                        <a:ext cx="719138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50" name="Object 22"/>
          <p:cNvGraphicFramePr>
            <a:graphicFrameLocks noChangeAspect="1"/>
          </p:cNvGraphicFramePr>
          <p:nvPr/>
        </p:nvGraphicFramePr>
        <p:xfrm>
          <a:off x="5580063" y="3573463"/>
          <a:ext cx="48895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8" name="公式" r:id="rId11" imgW="215806" imgH="228501" progId="Equation.3">
                  <p:embed/>
                </p:oleObj>
              </mc:Choice>
              <mc:Fallback>
                <p:oleObj name="公式" r:id="rId11" imgW="215806" imgH="22850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3573463"/>
                        <a:ext cx="48895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51" name="Object 23"/>
          <p:cNvGraphicFramePr>
            <a:graphicFrameLocks noChangeAspect="1"/>
          </p:cNvGraphicFramePr>
          <p:nvPr/>
        </p:nvGraphicFramePr>
        <p:xfrm>
          <a:off x="1389063" y="4119563"/>
          <a:ext cx="4841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59" name="公式" r:id="rId13" imgW="215806" imgH="228501" progId="Equation.3">
                  <p:embed/>
                </p:oleObj>
              </mc:Choice>
              <mc:Fallback>
                <p:oleObj name="公式" r:id="rId13" imgW="215806" imgH="228501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4119563"/>
                        <a:ext cx="4841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76952" name="Object 24"/>
          <p:cNvGraphicFramePr>
            <a:graphicFrameLocks noChangeAspect="1"/>
          </p:cNvGraphicFramePr>
          <p:nvPr/>
        </p:nvGraphicFramePr>
        <p:xfrm>
          <a:off x="2843213" y="4783138"/>
          <a:ext cx="173990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860" name="公式" r:id="rId15" imgW="774364" imgH="203112" progId="Equation.3">
                  <p:embed/>
                </p:oleObj>
              </mc:Choice>
              <mc:Fallback>
                <p:oleObj name="公式" r:id="rId15" imgW="774364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783138"/>
                        <a:ext cx="1739900" cy="449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5E156C-78D7-48C9-B675-45247FB7653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00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79FC30-0705-4F5F-9D91-142F9B14D922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eaLnBrk="1" hangingPunct="1"/>
            <a:r>
              <a:rPr lang="zh-CN" altLang="en-US"/>
              <a:t>利用定理</a:t>
            </a:r>
            <a:r>
              <a:rPr lang="en-US" altLang="zh-CN">
                <a:latin typeface="Times New Roman" panose="02020603050405020304" pitchFamily="18" charset="0"/>
              </a:rPr>
              <a:t>3.15</a:t>
            </a:r>
            <a:r>
              <a:rPr lang="zh-CN" altLang="en-US"/>
              <a:t>，我们可以计算出</a:t>
            </a:r>
            <a:r>
              <a:rPr lang="en-US" altLang="zh-CN" i="1">
                <a:latin typeface="Times New Roman" panose="02020603050405020304" pitchFamily="18" charset="0"/>
              </a:rPr>
              <a:t>R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i="1">
                <a:latin typeface="Times New Roman" panose="02020603050405020304" pitchFamily="18" charset="0"/>
              </a:rPr>
              <a:t>a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en-US" altLang="zh-CN" i="1">
                <a:latin typeface="Times New Roman" panose="02020603050405020304" pitchFamily="18" charset="0"/>
              </a:rPr>
              <a:t>b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r>
              <a:rPr lang="zh-CN" altLang="en-US"/>
              <a:t>的上界。</a:t>
            </a:r>
          </a:p>
        </p:txBody>
      </p:sp>
      <p:sp>
        <p:nvSpPr>
          <p:cNvPr id="13005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3005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5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5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5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5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5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6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6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6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006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30064" name="Group 25"/>
          <p:cNvGrpSpPr>
            <a:grpSpLocks/>
          </p:cNvGrpSpPr>
          <p:nvPr/>
        </p:nvGrpSpPr>
        <p:grpSpPr bwMode="auto">
          <a:xfrm>
            <a:off x="1403350" y="2060575"/>
            <a:ext cx="5545138" cy="3240088"/>
            <a:chOff x="884" y="1298"/>
            <a:chExt cx="3493" cy="2041"/>
          </a:xfrm>
        </p:grpSpPr>
        <p:sp>
          <p:nvSpPr>
            <p:cNvPr id="130065" name="Text Box 19"/>
            <p:cNvSpPr txBox="1">
              <a:spLocks noChangeArrowheads="1"/>
            </p:cNvSpPr>
            <p:nvPr/>
          </p:nvSpPr>
          <p:spPr bwMode="auto">
            <a:xfrm>
              <a:off x="884" y="1298"/>
              <a:ext cx="3493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0"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b    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2      3     4     5      6     7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2       2      3     4     5      6     7      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3       3      6    10   15    21   28 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4       4     10   20   35   </a:t>
              </a:r>
            </a:p>
            <a:p>
              <a:pPr algn="just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5       5     15   35</a:t>
              </a:r>
              <a:endParaRPr lang="en-US" altLang="zh-CN">
                <a:ea typeface="Dotum" pitchFamily="34" charset="-127"/>
              </a:endParaRPr>
            </a:p>
          </p:txBody>
        </p:sp>
        <p:grpSp>
          <p:nvGrpSpPr>
            <p:cNvPr id="130066" name="Group 23"/>
            <p:cNvGrpSpPr>
              <a:grpSpLocks/>
            </p:cNvGrpSpPr>
            <p:nvPr/>
          </p:nvGrpSpPr>
          <p:grpSpPr bwMode="auto">
            <a:xfrm>
              <a:off x="955" y="1479"/>
              <a:ext cx="3306" cy="1754"/>
              <a:chOff x="955" y="1796"/>
              <a:chExt cx="3306" cy="1754"/>
            </a:xfrm>
          </p:grpSpPr>
          <p:sp>
            <p:nvSpPr>
              <p:cNvPr id="130067" name="Line 17"/>
              <p:cNvSpPr>
                <a:spLocks noChangeShapeType="1"/>
              </p:cNvSpPr>
              <p:nvPr/>
            </p:nvSpPr>
            <p:spPr bwMode="auto">
              <a:xfrm flipV="1">
                <a:off x="1257" y="2095"/>
                <a:ext cx="3004" cy="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68" name="Line 18"/>
              <p:cNvSpPr>
                <a:spLocks noChangeShapeType="1"/>
              </p:cNvSpPr>
              <p:nvPr/>
            </p:nvSpPr>
            <p:spPr bwMode="auto">
              <a:xfrm>
                <a:off x="955" y="1796"/>
                <a:ext cx="302" cy="31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69" name="Line 22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0" cy="14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Ramsey</a:t>
            </a:r>
            <a:r>
              <a:rPr lang="zh-CN" altLang="en-US" dirty="0"/>
              <a:t>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9650" y="1143000"/>
            <a:ext cx="7677150" cy="1565920"/>
          </a:xfrm>
        </p:spPr>
        <p:txBody>
          <a:bodyPr/>
          <a:lstStyle/>
          <a:p>
            <a:pPr algn="just" eaLnBrk="1" hangingPunct="1">
              <a:buClrTx/>
              <a:buSzTx/>
              <a:buNone/>
            </a:pPr>
            <a:r>
              <a:rPr lang="en-US" altLang="zh-CN" i="1" dirty="0">
                <a:solidFill>
                  <a:srgbClr val="3333CC"/>
                </a:solidFill>
              </a:rPr>
              <a:t>R</a:t>
            </a:r>
            <a:r>
              <a:rPr lang="en-US" altLang="zh-CN" dirty="0">
                <a:solidFill>
                  <a:srgbClr val="3333CC"/>
                </a:solidFill>
              </a:rPr>
              <a:t>(3,3)=6</a:t>
            </a:r>
            <a:endParaRPr lang="en-US" altLang="zh-CN" dirty="0">
              <a:solidFill>
                <a:srgbClr val="3333CC"/>
              </a:solidFill>
              <a:ea typeface="宋体" panose="02010600030101010101" pitchFamily="2" charset="-122"/>
            </a:endParaRPr>
          </a:p>
          <a:p>
            <a:pPr algn="just" eaLnBrk="1" hangingPunct="1">
              <a:buClrTx/>
              <a:buSzTx/>
              <a:buNone/>
            </a:pPr>
            <a:r>
              <a:rPr lang="en-US" altLang="zh-CN" i="1" dirty="0">
                <a:solidFill>
                  <a:srgbClr val="3333CC"/>
                </a:solidFill>
              </a:rPr>
              <a:t>R</a:t>
            </a:r>
            <a:r>
              <a:rPr lang="en-US" altLang="zh-CN" dirty="0">
                <a:solidFill>
                  <a:srgbClr val="3333CC"/>
                </a:solidFill>
              </a:rPr>
              <a:t>(3,4)=</a:t>
            </a:r>
            <a:r>
              <a:rPr lang="en-US" altLang="zh-CN" i="1" dirty="0">
                <a:solidFill>
                  <a:srgbClr val="3333CC"/>
                </a:solidFill>
              </a:rPr>
              <a:t>R</a:t>
            </a:r>
            <a:r>
              <a:rPr lang="en-US" altLang="zh-CN" dirty="0">
                <a:solidFill>
                  <a:srgbClr val="3333CC"/>
                </a:solidFill>
              </a:rPr>
              <a:t>(4,3)=9</a:t>
            </a:r>
            <a:endParaRPr lang="en-US" altLang="zh-CN" dirty="0">
              <a:solidFill>
                <a:srgbClr val="3333CC"/>
              </a:solidFill>
              <a:ea typeface="宋体" panose="02010600030101010101" pitchFamily="2" charset="-122"/>
            </a:endParaRPr>
          </a:p>
          <a:p>
            <a:pPr eaLnBrk="1" hangingPunct="1">
              <a:buClrTx/>
              <a:buSzTx/>
              <a:buNone/>
            </a:pPr>
            <a:r>
              <a:rPr lang="en-US" altLang="zh-CN" i="1" dirty="0">
                <a:solidFill>
                  <a:srgbClr val="3333CC"/>
                </a:solidFill>
              </a:rPr>
              <a:t>R</a:t>
            </a:r>
            <a:r>
              <a:rPr lang="en-US" altLang="zh-CN" dirty="0">
                <a:solidFill>
                  <a:srgbClr val="3333CC"/>
                </a:solidFill>
              </a:rPr>
              <a:t>(3,5)=</a:t>
            </a:r>
            <a:r>
              <a:rPr lang="en-US" altLang="zh-CN" i="1" dirty="0">
                <a:solidFill>
                  <a:srgbClr val="3333CC"/>
                </a:solidFill>
              </a:rPr>
              <a:t>R</a:t>
            </a:r>
            <a:r>
              <a:rPr lang="en-US" altLang="zh-CN" dirty="0">
                <a:solidFill>
                  <a:srgbClr val="3333CC"/>
                </a:solidFill>
              </a:rPr>
              <a:t>(5,3)=14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126</a:t>
            </a:fld>
            <a:endParaRPr lang="en-US" altLang="zh-CN"/>
          </a:p>
        </p:txBody>
      </p:sp>
      <p:grpSp>
        <p:nvGrpSpPr>
          <p:cNvPr id="6" name="Group 13"/>
          <p:cNvGrpSpPr>
            <a:grpSpLocks/>
          </p:cNvGrpSpPr>
          <p:nvPr/>
        </p:nvGrpSpPr>
        <p:grpSpPr bwMode="auto">
          <a:xfrm>
            <a:off x="6158816" y="871911"/>
            <a:ext cx="2089623" cy="1896342"/>
            <a:chOff x="2925" y="2704"/>
            <a:chExt cx="1728" cy="1200"/>
          </a:xfrm>
        </p:grpSpPr>
        <p:sp>
          <p:nvSpPr>
            <p:cNvPr id="7" name="Line 14"/>
            <p:cNvSpPr>
              <a:spLocks noChangeShapeType="1"/>
            </p:cNvSpPr>
            <p:nvPr/>
          </p:nvSpPr>
          <p:spPr bwMode="auto">
            <a:xfrm>
              <a:off x="3787" y="2750"/>
              <a:ext cx="530" cy="1106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AutoShape 15"/>
            <p:cNvSpPr>
              <a:spLocks noChangeArrowheads="1"/>
            </p:cNvSpPr>
            <p:nvPr/>
          </p:nvSpPr>
          <p:spPr bwMode="auto">
            <a:xfrm>
              <a:off x="2973" y="2752"/>
              <a:ext cx="1632" cy="1104"/>
            </a:xfrm>
            <a:prstGeom prst="pentagon">
              <a:avLst/>
            </a:prstGeom>
            <a:noFill/>
            <a:ln w="381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9" name="Line 16"/>
            <p:cNvSpPr>
              <a:spLocks noChangeShapeType="1"/>
            </p:cNvSpPr>
            <p:nvPr/>
          </p:nvSpPr>
          <p:spPr bwMode="auto">
            <a:xfrm flipH="1">
              <a:off x="3334" y="2750"/>
              <a:ext cx="453" cy="1043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 flipV="1">
              <a:off x="3367" y="3198"/>
              <a:ext cx="1182" cy="632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3016" y="3203"/>
              <a:ext cx="1270" cy="635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3016" y="3179"/>
              <a:ext cx="1541" cy="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3741" y="2704"/>
              <a:ext cx="96" cy="96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2925" y="3136"/>
              <a:ext cx="96" cy="96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4557" y="3136"/>
              <a:ext cx="96" cy="96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6" name="Oval 23"/>
            <p:cNvSpPr>
              <a:spLocks noChangeArrowheads="1"/>
            </p:cNvSpPr>
            <p:nvPr/>
          </p:nvSpPr>
          <p:spPr bwMode="auto">
            <a:xfrm>
              <a:off x="3261" y="3808"/>
              <a:ext cx="96" cy="96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7" name="Oval 24"/>
            <p:cNvSpPr>
              <a:spLocks noChangeArrowheads="1"/>
            </p:cNvSpPr>
            <p:nvPr/>
          </p:nvSpPr>
          <p:spPr bwMode="auto">
            <a:xfrm>
              <a:off x="4243" y="3795"/>
              <a:ext cx="96" cy="96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" name="Group 19"/>
          <p:cNvGrpSpPr>
            <a:grpSpLocks/>
          </p:cNvGrpSpPr>
          <p:nvPr/>
        </p:nvGrpSpPr>
        <p:grpSpPr bwMode="auto">
          <a:xfrm>
            <a:off x="395536" y="2895625"/>
            <a:ext cx="3598862" cy="3598862"/>
            <a:chOff x="372" y="981"/>
            <a:chExt cx="3097" cy="3097"/>
          </a:xfrm>
        </p:grpSpPr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1021" y="1616"/>
              <a:ext cx="1814" cy="1814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flipV="1">
              <a:off x="1020" y="1240"/>
              <a:ext cx="907" cy="37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rot="13500000" flipV="1">
              <a:off x="1928" y="1240"/>
              <a:ext cx="907" cy="37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1927" y="3430"/>
              <a:ext cx="907" cy="37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24"/>
            <p:cNvSpPr>
              <a:spLocks noChangeShapeType="1"/>
            </p:cNvSpPr>
            <p:nvPr/>
          </p:nvSpPr>
          <p:spPr bwMode="auto">
            <a:xfrm rot="13500000" flipV="1">
              <a:off x="1020" y="3430"/>
              <a:ext cx="907" cy="376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25"/>
            <p:cNvSpPr>
              <a:spLocks noChangeShapeType="1"/>
            </p:cNvSpPr>
            <p:nvPr/>
          </p:nvSpPr>
          <p:spPr bwMode="auto">
            <a:xfrm flipV="1">
              <a:off x="644" y="1616"/>
              <a:ext cx="376" cy="907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 rot="8100000" flipV="1">
              <a:off x="651" y="2529"/>
              <a:ext cx="376" cy="907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 flipV="1">
              <a:off x="2835" y="2523"/>
              <a:ext cx="376" cy="907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8"/>
            <p:cNvSpPr>
              <a:spLocks noChangeShapeType="1"/>
            </p:cNvSpPr>
            <p:nvPr/>
          </p:nvSpPr>
          <p:spPr bwMode="auto">
            <a:xfrm rot="8100000" flipV="1">
              <a:off x="2828" y="1622"/>
              <a:ext cx="376" cy="907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1927" y="1253"/>
              <a:ext cx="0" cy="256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 rot="2700000">
              <a:off x="1938" y="1242"/>
              <a:ext cx="0" cy="256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31"/>
            <p:cNvSpPr>
              <a:spLocks noChangeShapeType="1"/>
            </p:cNvSpPr>
            <p:nvPr/>
          </p:nvSpPr>
          <p:spPr bwMode="auto">
            <a:xfrm rot="5400000">
              <a:off x="1938" y="1242"/>
              <a:ext cx="0" cy="256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 rot="-2700000">
              <a:off x="1927" y="1253"/>
              <a:ext cx="0" cy="2562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>
              <a:off x="1927" y="1253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34"/>
            <p:cNvSpPr>
              <a:spLocks noChangeShapeType="1"/>
            </p:cNvSpPr>
            <p:nvPr/>
          </p:nvSpPr>
          <p:spPr bwMode="auto">
            <a:xfrm flipH="1">
              <a:off x="1020" y="1253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Rectangle 35"/>
            <p:cNvSpPr>
              <a:spLocks noChangeArrowheads="1"/>
            </p:cNvSpPr>
            <p:nvPr/>
          </p:nvSpPr>
          <p:spPr bwMode="auto">
            <a:xfrm rot="2700000">
              <a:off x="1020" y="1616"/>
              <a:ext cx="1814" cy="1814"/>
            </a:xfrm>
            <a:prstGeom prst="rect">
              <a:avLst/>
            </a:prstGeom>
            <a:noFill/>
            <a:ln w="19050">
              <a:solidFill>
                <a:schemeClr val="folHlink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1pPr>
              <a:lvl2pPr marL="742950" indent="-28575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2pPr>
              <a:lvl3pPr marL="11430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3pPr>
              <a:lvl4pPr marL="16002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4pPr>
              <a:lvl5pPr marL="2057400" indent="-228600" eaLnBrk="0" hangingPunct="0"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5pPr>
              <a:lvl6pPr marL="25146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6pPr>
              <a:lvl7pPr marL="29718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7pPr>
              <a:lvl8pPr marL="34290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8pPr>
              <a:lvl9pPr marL="3886200" indent="-228600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180000"/>
                <a:buChar char="•"/>
                <a:defRPr kumimoji="1" sz="2400" b="1">
                  <a:solidFill>
                    <a:schemeClr val="accent2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rot="2700000" flipH="1">
              <a:off x="1655" y="1888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37"/>
            <p:cNvSpPr>
              <a:spLocks noChangeShapeType="1"/>
            </p:cNvSpPr>
            <p:nvPr/>
          </p:nvSpPr>
          <p:spPr bwMode="auto">
            <a:xfrm rot="5400000" flipH="1">
              <a:off x="1649" y="975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38"/>
            <p:cNvSpPr>
              <a:spLocks noChangeShapeType="1"/>
            </p:cNvSpPr>
            <p:nvPr/>
          </p:nvSpPr>
          <p:spPr bwMode="auto">
            <a:xfrm rot="8100000" flipH="1">
              <a:off x="1013" y="1610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39"/>
            <p:cNvSpPr>
              <a:spLocks noChangeShapeType="1"/>
            </p:cNvSpPr>
            <p:nvPr/>
          </p:nvSpPr>
          <p:spPr bwMode="auto">
            <a:xfrm rot="10800000" flipH="1">
              <a:off x="1927" y="1616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Line 40"/>
            <p:cNvSpPr>
              <a:spLocks noChangeShapeType="1"/>
            </p:cNvSpPr>
            <p:nvPr/>
          </p:nvSpPr>
          <p:spPr bwMode="auto">
            <a:xfrm rot="13500000" flipH="1">
              <a:off x="1292" y="981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" name="Line 41"/>
            <p:cNvSpPr>
              <a:spLocks noChangeShapeType="1"/>
            </p:cNvSpPr>
            <p:nvPr/>
          </p:nvSpPr>
          <p:spPr bwMode="auto">
            <a:xfrm rot="16200000" flipH="1">
              <a:off x="1286" y="1882"/>
              <a:ext cx="907" cy="219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1" name="Group 43"/>
          <p:cNvGrpSpPr>
            <a:grpSpLocks noChangeAspect="1"/>
          </p:cNvGrpSpPr>
          <p:nvPr/>
        </p:nvGrpSpPr>
        <p:grpSpPr bwMode="auto">
          <a:xfrm>
            <a:off x="3976737" y="2787620"/>
            <a:ext cx="4425950" cy="4222750"/>
            <a:chOff x="504" y="145"/>
            <a:chExt cx="4644" cy="4430"/>
          </a:xfrm>
        </p:grpSpPr>
        <p:sp>
          <p:nvSpPr>
            <p:cNvPr id="42" name="Line 44"/>
            <p:cNvSpPr>
              <a:spLocks noChangeAspect="1" noChangeShapeType="1"/>
            </p:cNvSpPr>
            <p:nvPr/>
          </p:nvSpPr>
          <p:spPr bwMode="auto">
            <a:xfrm flipV="1">
              <a:off x="1910" y="412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45"/>
            <p:cNvSpPr>
              <a:spLocks noChangeAspect="1" noChangeShapeType="1"/>
            </p:cNvSpPr>
            <p:nvPr/>
          </p:nvSpPr>
          <p:spPr bwMode="auto">
            <a:xfrm>
              <a:off x="1242" y="1262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46"/>
            <p:cNvSpPr>
              <a:spLocks noChangeAspect="1" noChangeShapeType="1"/>
            </p:cNvSpPr>
            <p:nvPr/>
          </p:nvSpPr>
          <p:spPr bwMode="auto">
            <a:xfrm flipH="1">
              <a:off x="1913" y="638"/>
              <a:ext cx="181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47"/>
            <p:cNvSpPr>
              <a:spLocks noChangeAspect="1" noChangeShapeType="1"/>
            </p:cNvSpPr>
            <p:nvPr/>
          </p:nvSpPr>
          <p:spPr bwMode="auto">
            <a:xfrm>
              <a:off x="2817" y="412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" name="Line 48"/>
            <p:cNvSpPr>
              <a:spLocks noChangeAspect="1" noChangeShapeType="1"/>
            </p:cNvSpPr>
            <p:nvPr/>
          </p:nvSpPr>
          <p:spPr bwMode="auto">
            <a:xfrm rot="1680000">
              <a:off x="3621" y="836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" name="Line 49"/>
            <p:cNvSpPr>
              <a:spLocks noChangeAspect="1" noChangeShapeType="1"/>
            </p:cNvSpPr>
            <p:nvPr/>
          </p:nvSpPr>
          <p:spPr bwMode="auto">
            <a:xfrm rot="3360000">
              <a:off x="4129" y="1587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50"/>
            <p:cNvSpPr>
              <a:spLocks noChangeAspect="1" noChangeShapeType="1"/>
            </p:cNvSpPr>
            <p:nvPr/>
          </p:nvSpPr>
          <p:spPr bwMode="auto">
            <a:xfrm rot="19920000" flipV="1">
              <a:off x="1115" y="836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Line 51"/>
            <p:cNvSpPr>
              <a:spLocks noChangeAspect="1" noChangeShapeType="1"/>
            </p:cNvSpPr>
            <p:nvPr/>
          </p:nvSpPr>
          <p:spPr bwMode="auto">
            <a:xfrm rot="18240000" flipV="1">
              <a:off x="607" y="1586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0" name="Line 52"/>
            <p:cNvSpPr>
              <a:spLocks noChangeAspect="1" noChangeShapeType="1"/>
            </p:cNvSpPr>
            <p:nvPr/>
          </p:nvSpPr>
          <p:spPr bwMode="auto">
            <a:xfrm rot="14940000" flipV="1">
              <a:off x="825" y="3332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53"/>
            <p:cNvSpPr>
              <a:spLocks noChangeAspect="1" noChangeShapeType="1"/>
            </p:cNvSpPr>
            <p:nvPr/>
          </p:nvSpPr>
          <p:spPr bwMode="auto">
            <a:xfrm rot="16620000" flipV="1">
              <a:off x="503" y="2484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" name="Line 54"/>
            <p:cNvSpPr>
              <a:spLocks noChangeAspect="1" noChangeShapeType="1"/>
            </p:cNvSpPr>
            <p:nvPr/>
          </p:nvSpPr>
          <p:spPr bwMode="auto">
            <a:xfrm rot="4980000">
              <a:off x="4235" y="2485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" name="Line 55"/>
            <p:cNvSpPr>
              <a:spLocks noChangeAspect="1" noChangeShapeType="1"/>
            </p:cNvSpPr>
            <p:nvPr/>
          </p:nvSpPr>
          <p:spPr bwMode="auto">
            <a:xfrm rot="6660000">
              <a:off x="3914" y="3331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56"/>
            <p:cNvSpPr>
              <a:spLocks noChangeAspect="1" noChangeShapeType="1"/>
            </p:cNvSpPr>
            <p:nvPr/>
          </p:nvSpPr>
          <p:spPr bwMode="auto">
            <a:xfrm rot="13320000" flipV="1">
              <a:off x="1497" y="3928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57"/>
            <p:cNvSpPr>
              <a:spLocks noChangeAspect="1" noChangeShapeType="1"/>
            </p:cNvSpPr>
            <p:nvPr/>
          </p:nvSpPr>
          <p:spPr bwMode="auto">
            <a:xfrm rot="8280000">
              <a:off x="3241" y="3928"/>
              <a:ext cx="907" cy="22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58"/>
            <p:cNvSpPr>
              <a:spLocks noChangeAspect="1" noChangeShapeType="1"/>
            </p:cNvSpPr>
            <p:nvPr/>
          </p:nvSpPr>
          <p:spPr bwMode="auto">
            <a:xfrm>
              <a:off x="2360" y="4263"/>
              <a:ext cx="929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59"/>
            <p:cNvSpPr>
              <a:spLocks noChangeAspect="1" noChangeShapeType="1"/>
            </p:cNvSpPr>
            <p:nvPr/>
          </p:nvSpPr>
          <p:spPr bwMode="auto">
            <a:xfrm rot="1680000" flipH="1" flipV="1">
              <a:off x="2711" y="839"/>
              <a:ext cx="1800" cy="7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60"/>
            <p:cNvSpPr>
              <a:spLocks noChangeAspect="1" noChangeShapeType="1"/>
            </p:cNvSpPr>
            <p:nvPr/>
          </p:nvSpPr>
          <p:spPr bwMode="auto">
            <a:xfrm rot="19920000" flipH="1">
              <a:off x="1111" y="845"/>
              <a:ext cx="181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61"/>
            <p:cNvSpPr>
              <a:spLocks noChangeAspect="1" noChangeShapeType="1"/>
            </p:cNvSpPr>
            <p:nvPr/>
          </p:nvSpPr>
          <p:spPr bwMode="auto">
            <a:xfrm rot="3360000" flipH="1">
              <a:off x="3325" y="1397"/>
              <a:ext cx="181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62"/>
            <p:cNvSpPr>
              <a:spLocks noChangeAspect="1" noChangeShapeType="1"/>
            </p:cNvSpPr>
            <p:nvPr/>
          </p:nvSpPr>
          <p:spPr bwMode="auto">
            <a:xfrm rot="-3360000">
              <a:off x="522" y="1401"/>
              <a:ext cx="1766" cy="1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63"/>
            <p:cNvSpPr>
              <a:spLocks noChangeAspect="1" noChangeShapeType="1"/>
            </p:cNvSpPr>
            <p:nvPr/>
          </p:nvSpPr>
          <p:spPr bwMode="auto">
            <a:xfrm rot="4980000">
              <a:off x="3617" y="2156"/>
              <a:ext cx="1807" cy="1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64"/>
            <p:cNvSpPr>
              <a:spLocks noChangeAspect="1" noChangeShapeType="1"/>
            </p:cNvSpPr>
            <p:nvPr/>
          </p:nvSpPr>
          <p:spPr bwMode="auto">
            <a:xfrm rot="16620000" flipH="1">
              <a:off x="211" y="2151"/>
              <a:ext cx="1818" cy="1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65"/>
            <p:cNvSpPr>
              <a:spLocks noChangeAspect="1" noChangeShapeType="1"/>
            </p:cNvSpPr>
            <p:nvPr/>
          </p:nvSpPr>
          <p:spPr bwMode="auto">
            <a:xfrm rot="6660000" flipH="1">
              <a:off x="3517" y="2980"/>
              <a:ext cx="1802" cy="1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66"/>
            <p:cNvSpPr>
              <a:spLocks noChangeAspect="1" noChangeShapeType="1"/>
            </p:cNvSpPr>
            <p:nvPr/>
          </p:nvSpPr>
          <p:spPr bwMode="auto">
            <a:xfrm rot="14940000" flipH="1">
              <a:off x="322" y="2989"/>
              <a:ext cx="181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67"/>
            <p:cNvSpPr>
              <a:spLocks noChangeAspect="1" noChangeShapeType="1"/>
            </p:cNvSpPr>
            <p:nvPr/>
          </p:nvSpPr>
          <p:spPr bwMode="auto">
            <a:xfrm rot="13320000" flipH="1">
              <a:off x="787" y="3647"/>
              <a:ext cx="1805" cy="1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68"/>
            <p:cNvSpPr>
              <a:spLocks noChangeAspect="1" noChangeShapeType="1"/>
            </p:cNvSpPr>
            <p:nvPr/>
          </p:nvSpPr>
          <p:spPr bwMode="auto">
            <a:xfrm rot="8280000" flipH="1" flipV="1">
              <a:off x="3053" y="3653"/>
              <a:ext cx="1797" cy="17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69"/>
            <p:cNvSpPr>
              <a:spLocks noChangeAspect="1" noChangeShapeType="1"/>
            </p:cNvSpPr>
            <p:nvPr/>
          </p:nvSpPr>
          <p:spPr bwMode="auto">
            <a:xfrm rot="9960000" flipH="1">
              <a:off x="2381" y="4020"/>
              <a:ext cx="1745" cy="2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70"/>
            <p:cNvSpPr>
              <a:spLocks noChangeAspect="1" noChangeShapeType="1"/>
            </p:cNvSpPr>
            <p:nvPr/>
          </p:nvSpPr>
          <p:spPr bwMode="auto">
            <a:xfrm rot="11640000" flipH="1">
              <a:off x="1529" y="4041"/>
              <a:ext cx="174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71"/>
            <p:cNvSpPr>
              <a:spLocks noChangeAspect="1" noChangeShapeType="1"/>
            </p:cNvSpPr>
            <p:nvPr/>
          </p:nvSpPr>
          <p:spPr bwMode="auto">
            <a:xfrm rot="2520000" flipH="1" flipV="1">
              <a:off x="2495" y="1273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72"/>
            <p:cNvSpPr>
              <a:spLocks noChangeAspect="1" noChangeShapeType="1"/>
            </p:cNvSpPr>
            <p:nvPr/>
          </p:nvSpPr>
          <p:spPr bwMode="auto">
            <a:xfrm rot="-2520000" flipH="1" flipV="1">
              <a:off x="583" y="1278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73"/>
            <p:cNvSpPr>
              <a:spLocks noChangeAspect="1" noChangeShapeType="1"/>
            </p:cNvSpPr>
            <p:nvPr/>
          </p:nvSpPr>
          <p:spPr bwMode="auto">
            <a:xfrm rot="840000" flipH="1" flipV="1">
              <a:off x="1888" y="950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74"/>
            <p:cNvSpPr>
              <a:spLocks noChangeAspect="1" noChangeShapeType="1"/>
            </p:cNvSpPr>
            <p:nvPr/>
          </p:nvSpPr>
          <p:spPr bwMode="auto">
            <a:xfrm rot="-840000" flipH="1" flipV="1">
              <a:off x="1195" y="947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75"/>
            <p:cNvSpPr>
              <a:spLocks noChangeAspect="1" noChangeShapeType="1"/>
            </p:cNvSpPr>
            <p:nvPr/>
          </p:nvSpPr>
          <p:spPr bwMode="auto">
            <a:xfrm rot="4140000" flipH="1" flipV="1">
              <a:off x="2878" y="1839"/>
              <a:ext cx="2595" cy="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76"/>
            <p:cNvSpPr>
              <a:spLocks noChangeAspect="1" noChangeShapeType="1"/>
            </p:cNvSpPr>
            <p:nvPr/>
          </p:nvSpPr>
          <p:spPr bwMode="auto">
            <a:xfrm rot="17460000" flipV="1">
              <a:off x="202" y="1845"/>
              <a:ext cx="2554" cy="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Line 77"/>
            <p:cNvSpPr>
              <a:spLocks noChangeAspect="1" noChangeShapeType="1"/>
            </p:cNvSpPr>
            <p:nvPr/>
          </p:nvSpPr>
          <p:spPr bwMode="auto">
            <a:xfrm rot="5820000" flipH="1" flipV="1">
              <a:off x="2983" y="2541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78"/>
            <p:cNvSpPr>
              <a:spLocks noChangeAspect="1" noChangeShapeType="1"/>
            </p:cNvSpPr>
            <p:nvPr/>
          </p:nvSpPr>
          <p:spPr bwMode="auto">
            <a:xfrm rot="15780000" flipV="1">
              <a:off x="102" y="2533"/>
              <a:ext cx="2568" cy="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Line 79"/>
            <p:cNvSpPr>
              <a:spLocks noChangeAspect="1" noChangeShapeType="1"/>
            </p:cNvSpPr>
            <p:nvPr/>
          </p:nvSpPr>
          <p:spPr bwMode="auto">
            <a:xfrm rot="7500000" flipV="1">
              <a:off x="2763" y="3173"/>
              <a:ext cx="2513" cy="1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8" name="Line 80"/>
            <p:cNvSpPr>
              <a:spLocks noChangeAspect="1" noChangeShapeType="1"/>
            </p:cNvSpPr>
            <p:nvPr/>
          </p:nvSpPr>
          <p:spPr bwMode="auto">
            <a:xfrm rot="-7500000" flipH="1" flipV="1">
              <a:off x="369" y="3198"/>
              <a:ext cx="2546" cy="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Line 81"/>
            <p:cNvSpPr>
              <a:spLocks noChangeAspect="1" noChangeShapeType="1"/>
            </p:cNvSpPr>
            <p:nvPr/>
          </p:nvSpPr>
          <p:spPr bwMode="auto">
            <a:xfrm rot="9120000" flipH="1" flipV="1">
              <a:off x="2217" y="3666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Line 82"/>
            <p:cNvSpPr>
              <a:spLocks noChangeAspect="1" noChangeShapeType="1"/>
            </p:cNvSpPr>
            <p:nvPr/>
          </p:nvSpPr>
          <p:spPr bwMode="auto">
            <a:xfrm rot="-9120000" flipH="1" flipV="1">
              <a:off x="867" y="3665"/>
              <a:ext cx="2562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83"/>
            <p:cNvSpPr>
              <a:spLocks noChangeAspect="1" noChangeShapeType="1"/>
            </p:cNvSpPr>
            <p:nvPr/>
          </p:nvSpPr>
          <p:spPr bwMode="auto">
            <a:xfrm rot="-60000" flipH="1" flipV="1">
              <a:off x="1555" y="3814"/>
              <a:ext cx="2516" cy="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84"/>
            <p:cNvSpPr>
              <a:spLocks noChangeAspect="1" noChangeShapeType="1"/>
            </p:cNvSpPr>
            <p:nvPr/>
          </p:nvSpPr>
          <p:spPr bwMode="auto">
            <a:xfrm rot="1680000">
              <a:off x="1740" y="1381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85"/>
            <p:cNvSpPr>
              <a:spLocks noChangeAspect="1" noChangeShapeType="1"/>
            </p:cNvSpPr>
            <p:nvPr/>
          </p:nvSpPr>
          <p:spPr bwMode="auto">
            <a:xfrm rot="-1680000">
              <a:off x="728" y="1384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Line 86"/>
            <p:cNvSpPr>
              <a:spLocks noChangeAspect="1" noChangeShapeType="1"/>
            </p:cNvSpPr>
            <p:nvPr/>
          </p:nvSpPr>
          <p:spPr bwMode="auto">
            <a:xfrm rot="3300000">
              <a:off x="2138" y="1703"/>
              <a:ext cx="3162" cy="45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Line 87"/>
            <p:cNvSpPr>
              <a:spLocks noChangeAspect="1" noChangeShapeType="1"/>
            </p:cNvSpPr>
            <p:nvPr/>
          </p:nvSpPr>
          <p:spPr bwMode="auto">
            <a:xfrm rot="18300000" flipH="1">
              <a:off x="363" y="1694"/>
              <a:ext cx="3136" cy="5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Line 88"/>
            <p:cNvSpPr>
              <a:spLocks noChangeAspect="1" noChangeShapeType="1"/>
            </p:cNvSpPr>
            <p:nvPr/>
          </p:nvSpPr>
          <p:spPr bwMode="auto">
            <a:xfrm rot="4980000" flipH="1">
              <a:off x="2337" y="2210"/>
              <a:ext cx="3166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89"/>
            <p:cNvSpPr>
              <a:spLocks noChangeAspect="1" noChangeShapeType="1"/>
            </p:cNvSpPr>
            <p:nvPr/>
          </p:nvSpPr>
          <p:spPr bwMode="auto">
            <a:xfrm rot="-4980000">
              <a:off x="157" y="2227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90"/>
            <p:cNvSpPr>
              <a:spLocks noChangeAspect="1" noChangeShapeType="1"/>
            </p:cNvSpPr>
            <p:nvPr/>
          </p:nvSpPr>
          <p:spPr bwMode="auto">
            <a:xfrm rot="6660000">
              <a:off x="2265" y="2757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91"/>
            <p:cNvSpPr>
              <a:spLocks noChangeAspect="1" noChangeShapeType="1"/>
            </p:cNvSpPr>
            <p:nvPr/>
          </p:nvSpPr>
          <p:spPr bwMode="auto">
            <a:xfrm rot="-6660000">
              <a:off x="212" y="2756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92"/>
            <p:cNvSpPr>
              <a:spLocks noChangeAspect="1" noChangeShapeType="1"/>
            </p:cNvSpPr>
            <p:nvPr/>
          </p:nvSpPr>
          <p:spPr bwMode="auto">
            <a:xfrm rot="8280000">
              <a:off x="1974" y="3208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93"/>
            <p:cNvSpPr>
              <a:spLocks noChangeAspect="1" noChangeShapeType="1"/>
            </p:cNvSpPr>
            <p:nvPr/>
          </p:nvSpPr>
          <p:spPr bwMode="auto">
            <a:xfrm rot="-8280000">
              <a:off x="504" y="3207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94"/>
            <p:cNvSpPr>
              <a:spLocks noChangeAspect="1" noChangeShapeType="1"/>
            </p:cNvSpPr>
            <p:nvPr/>
          </p:nvSpPr>
          <p:spPr bwMode="auto">
            <a:xfrm rot="9960000">
              <a:off x="1502" y="3447"/>
              <a:ext cx="3174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95"/>
            <p:cNvSpPr>
              <a:spLocks noChangeAspect="1" noChangeShapeType="1"/>
            </p:cNvSpPr>
            <p:nvPr/>
          </p:nvSpPr>
          <p:spPr bwMode="auto">
            <a:xfrm rot="11640000" flipV="1">
              <a:off x="1015" y="3429"/>
              <a:ext cx="3094" cy="2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96"/>
            <p:cNvSpPr>
              <a:spLocks noChangeAspect="1" noChangeShapeType="1"/>
            </p:cNvSpPr>
            <p:nvPr/>
          </p:nvSpPr>
          <p:spPr bwMode="auto">
            <a:xfrm flipV="1">
              <a:off x="1020" y="3067"/>
              <a:ext cx="3610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97"/>
            <p:cNvSpPr>
              <a:spLocks noChangeAspect="1" noChangeShapeType="1"/>
            </p:cNvSpPr>
            <p:nvPr/>
          </p:nvSpPr>
          <p:spPr bwMode="auto">
            <a:xfrm rot="1620000">
              <a:off x="709" y="2961"/>
              <a:ext cx="3583" cy="34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98"/>
            <p:cNvSpPr>
              <a:spLocks noChangeAspect="1" noChangeShapeType="1"/>
            </p:cNvSpPr>
            <p:nvPr/>
          </p:nvSpPr>
          <p:spPr bwMode="auto">
            <a:xfrm rot="-1680000">
              <a:off x="1385" y="2973"/>
              <a:ext cx="3558" cy="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99"/>
            <p:cNvSpPr>
              <a:spLocks noChangeAspect="1" noChangeShapeType="1"/>
            </p:cNvSpPr>
            <p:nvPr/>
          </p:nvSpPr>
          <p:spPr bwMode="auto">
            <a:xfrm rot="3360000" flipV="1">
              <a:off x="439" y="2740"/>
              <a:ext cx="3628" cy="17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100"/>
            <p:cNvSpPr>
              <a:spLocks noChangeAspect="1" noChangeShapeType="1"/>
            </p:cNvSpPr>
            <p:nvPr/>
          </p:nvSpPr>
          <p:spPr bwMode="auto">
            <a:xfrm rot="-3360000" flipH="1" flipV="1">
              <a:off x="1589" y="2746"/>
              <a:ext cx="3632" cy="25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Line 101"/>
            <p:cNvSpPr>
              <a:spLocks noChangeAspect="1" noChangeShapeType="1"/>
            </p:cNvSpPr>
            <p:nvPr/>
          </p:nvSpPr>
          <p:spPr bwMode="auto">
            <a:xfrm rot="4980000" flipH="1" flipV="1">
              <a:off x="363" y="2453"/>
              <a:ext cx="3584" cy="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102"/>
            <p:cNvSpPr>
              <a:spLocks noChangeAspect="1" noChangeShapeType="1"/>
            </p:cNvSpPr>
            <p:nvPr/>
          </p:nvSpPr>
          <p:spPr bwMode="auto">
            <a:xfrm rot="16620000" flipV="1">
              <a:off x="1691" y="2448"/>
              <a:ext cx="3627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103"/>
            <p:cNvSpPr>
              <a:spLocks noChangeAspect="1" noChangeShapeType="1"/>
            </p:cNvSpPr>
            <p:nvPr/>
          </p:nvSpPr>
          <p:spPr bwMode="auto">
            <a:xfrm rot="6660000" flipV="1">
              <a:off x="369" y="2100"/>
              <a:ext cx="3629" cy="4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Line 104"/>
            <p:cNvSpPr>
              <a:spLocks noChangeAspect="1" noChangeShapeType="1"/>
            </p:cNvSpPr>
            <p:nvPr/>
          </p:nvSpPr>
          <p:spPr bwMode="auto">
            <a:xfrm rot="-6660000" flipH="1" flipV="1">
              <a:off x="1658" y="2114"/>
              <a:ext cx="3626" cy="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105"/>
            <p:cNvSpPr>
              <a:spLocks noChangeAspect="1" noChangeShapeType="1"/>
            </p:cNvSpPr>
            <p:nvPr/>
          </p:nvSpPr>
          <p:spPr bwMode="auto">
            <a:xfrm rot="8340000" flipV="1">
              <a:off x="583" y="1816"/>
              <a:ext cx="3602" cy="57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106"/>
            <p:cNvSpPr>
              <a:spLocks noChangeAspect="1" noChangeShapeType="1"/>
            </p:cNvSpPr>
            <p:nvPr/>
          </p:nvSpPr>
          <p:spPr bwMode="auto">
            <a:xfrm rot="-8340000">
              <a:off x="1494" y="1813"/>
              <a:ext cx="3603" cy="73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107"/>
            <p:cNvSpPr>
              <a:spLocks noChangeAspect="1" noChangeShapeType="1"/>
            </p:cNvSpPr>
            <p:nvPr/>
          </p:nvSpPr>
          <p:spPr bwMode="auto">
            <a:xfrm rot="9960000" flipV="1">
              <a:off x="844" y="1698"/>
              <a:ext cx="3627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Line 108"/>
            <p:cNvSpPr>
              <a:spLocks noChangeAspect="1" noChangeShapeType="1"/>
            </p:cNvSpPr>
            <p:nvPr/>
          </p:nvSpPr>
          <p:spPr bwMode="auto">
            <a:xfrm rot="11640000" flipV="1">
              <a:off x="1170" y="1696"/>
              <a:ext cx="3627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" name="Line 109"/>
            <p:cNvSpPr>
              <a:spLocks noChangeAspect="1" noChangeShapeType="1"/>
            </p:cNvSpPr>
            <p:nvPr/>
          </p:nvSpPr>
          <p:spPr bwMode="auto">
            <a:xfrm>
              <a:off x="900" y="2137"/>
              <a:ext cx="3831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Line 110"/>
            <p:cNvSpPr>
              <a:spLocks noChangeAspect="1" noChangeShapeType="1"/>
            </p:cNvSpPr>
            <p:nvPr/>
          </p:nvSpPr>
          <p:spPr bwMode="auto">
            <a:xfrm rot="1620000">
              <a:off x="1070" y="2152"/>
              <a:ext cx="376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Line 111"/>
            <p:cNvSpPr>
              <a:spLocks noChangeAspect="1" noChangeShapeType="1"/>
            </p:cNvSpPr>
            <p:nvPr/>
          </p:nvSpPr>
          <p:spPr bwMode="auto">
            <a:xfrm rot="19980000" flipV="1">
              <a:off x="851" y="2119"/>
              <a:ext cx="3776" cy="69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Line 112"/>
            <p:cNvSpPr>
              <a:spLocks noChangeAspect="1" noChangeShapeType="1"/>
            </p:cNvSpPr>
            <p:nvPr/>
          </p:nvSpPr>
          <p:spPr bwMode="auto">
            <a:xfrm rot="3300000">
              <a:off x="1111" y="2194"/>
              <a:ext cx="3833" cy="51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1" name="Line 113"/>
            <p:cNvSpPr>
              <a:spLocks noChangeAspect="1" noChangeShapeType="1"/>
            </p:cNvSpPr>
            <p:nvPr/>
          </p:nvSpPr>
          <p:spPr bwMode="auto">
            <a:xfrm rot="18300000" flipH="1">
              <a:off x="795" y="2169"/>
              <a:ext cx="3752" cy="5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Line 114"/>
            <p:cNvSpPr>
              <a:spLocks noChangeAspect="1" noChangeShapeType="1"/>
            </p:cNvSpPr>
            <p:nvPr/>
          </p:nvSpPr>
          <p:spPr bwMode="auto">
            <a:xfrm rot="4980000" flipH="1">
              <a:off x="1126" y="2322"/>
              <a:ext cx="3849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" name="Line 115"/>
            <p:cNvSpPr>
              <a:spLocks noChangeAspect="1" noChangeShapeType="1"/>
            </p:cNvSpPr>
            <p:nvPr/>
          </p:nvSpPr>
          <p:spPr bwMode="auto">
            <a:xfrm rot="16620000" flipH="1">
              <a:off x="696" y="2289"/>
              <a:ext cx="3803" cy="2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Line 116"/>
            <p:cNvSpPr>
              <a:spLocks noChangeAspect="1" noChangeShapeType="1"/>
            </p:cNvSpPr>
            <p:nvPr/>
          </p:nvSpPr>
          <p:spPr bwMode="auto">
            <a:xfrm rot="6600000">
              <a:off x="1162" y="2402"/>
              <a:ext cx="3793" cy="32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5" name="Line 117"/>
            <p:cNvSpPr>
              <a:spLocks noChangeAspect="1" noChangeShapeType="1"/>
            </p:cNvSpPr>
            <p:nvPr/>
          </p:nvSpPr>
          <p:spPr bwMode="auto">
            <a:xfrm rot="15000000" flipH="1">
              <a:off x="702" y="2446"/>
              <a:ext cx="3805" cy="1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Line 118"/>
            <p:cNvSpPr>
              <a:spLocks noChangeAspect="1" noChangeShapeType="1"/>
            </p:cNvSpPr>
            <p:nvPr/>
          </p:nvSpPr>
          <p:spPr bwMode="auto">
            <a:xfrm rot="8280000">
              <a:off x="1071" y="2543"/>
              <a:ext cx="3831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7" name="Line 119"/>
            <p:cNvSpPr>
              <a:spLocks noChangeAspect="1" noChangeShapeType="1"/>
            </p:cNvSpPr>
            <p:nvPr/>
          </p:nvSpPr>
          <p:spPr bwMode="auto">
            <a:xfrm rot="13320000" flipV="1">
              <a:off x="778" y="2521"/>
              <a:ext cx="3781" cy="33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" name="Line 120"/>
            <p:cNvSpPr>
              <a:spLocks noChangeAspect="1" noChangeShapeType="1"/>
            </p:cNvSpPr>
            <p:nvPr/>
          </p:nvSpPr>
          <p:spPr bwMode="auto">
            <a:xfrm rot="9960000">
              <a:off x="957" y="2603"/>
              <a:ext cx="3831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9" name="Line 121"/>
            <p:cNvSpPr>
              <a:spLocks noChangeAspect="1" noChangeShapeType="1"/>
            </p:cNvSpPr>
            <p:nvPr/>
          </p:nvSpPr>
          <p:spPr bwMode="auto">
            <a:xfrm rot="-9960000">
              <a:off x="846" y="2597"/>
              <a:ext cx="3831" cy="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28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9F29D91-7D70-41CC-B6B9-3CF8F8138E02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10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04EF45-8226-4412-BA45-B3E97D4246E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789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定理 </a:t>
            </a:r>
            <a:r>
              <a:rPr lang="en-US" altLang="zh-CN">
                <a:latin typeface="Times New Roman" panose="02020603050405020304" pitchFamily="18" charset="0"/>
              </a:rPr>
              <a:t>4 </a:t>
            </a:r>
            <a:r>
              <a:rPr lang="zh-CN" altLang="en-US">
                <a:latin typeface="Times New Roman" panose="02020603050405020304" pitchFamily="18" charset="0"/>
              </a:rPr>
              <a:t>对任意正整数                    ，有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1200"/>
              <a:t>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证 对</a:t>
            </a:r>
            <a:r>
              <a:rPr lang="en-US" altLang="zh-CN">
                <a:latin typeface="Times New Roman" panose="02020603050405020304" pitchFamily="18" charset="0"/>
              </a:rPr>
              <a:t>a+b</a:t>
            </a:r>
            <a:r>
              <a:rPr lang="zh-CN" altLang="en-US">
                <a:latin typeface="Times New Roman" panose="02020603050405020304" pitchFamily="18" charset="0"/>
              </a:rPr>
              <a:t>用归纳法。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当</a:t>
            </a:r>
            <a:r>
              <a:rPr lang="en-US" altLang="zh-CN">
                <a:latin typeface="Times New Roman" panose="02020603050405020304" pitchFamily="18" charset="0"/>
              </a:rPr>
              <a:t>a+b=4</a:t>
            </a:r>
            <a:r>
              <a:rPr lang="zh-CN" altLang="en-US">
                <a:latin typeface="Times New Roman" panose="02020603050405020304" pitchFamily="18" charset="0"/>
              </a:rPr>
              <a:t>时，定理显然成立。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假设对一切满足                            的</a:t>
            </a:r>
            <a:r>
              <a:rPr lang="en-US" altLang="zh-CN">
                <a:latin typeface="Times New Roman" panose="02020603050405020304" pitchFamily="18" charset="0"/>
              </a:rPr>
              <a:t>a, b</a:t>
            </a:r>
            <a:r>
              <a:rPr lang="zh-CN" altLang="en-US">
                <a:latin typeface="Times New Roman" panose="02020603050405020304" pitchFamily="18" charset="0"/>
              </a:rPr>
              <a:t>，定理成立，那么有</a:t>
            </a:r>
          </a:p>
          <a:p>
            <a:pPr marL="571500" indent="-571500" algn="just" eaLnBrk="1" hangingPunct="1">
              <a:spcBef>
                <a:spcPct val="50000"/>
              </a:spcBef>
              <a:buSzTx/>
              <a:buFont typeface="Wingdings" panose="05000000000000000000" pitchFamily="2" charset="2"/>
              <a:buNone/>
            </a:pP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3107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7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108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1088" name="Object 14"/>
          <p:cNvGraphicFramePr>
            <a:graphicFrameLocks noChangeAspect="1"/>
          </p:cNvGraphicFramePr>
          <p:nvPr/>
        </p:nvGraphicFramePr>
        <p:xfrm>
          <a:off x="4211638" y="1341438"/>
          <a:ext cx="15843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2" name="公式" r:id="rId3" imgW="723586" imgH="203112" progId="Equation.3">
                  <p:embed/>
                </p:oleObj>
              </mc:Choice>
              <mc:Fallback>
                <p:oleObj name="公式" r:id="rId3" imgW="723586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1341438"/>
                        <a:ext cx="15843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9" name="Object 16"/>
          <p:cNvGraphicFramePr>
            <a:graphicFrameLocks noChangeAspect="1"/>
          </p:cNvGraphicFramePr>
          <p:nvPr/>
        </p:nvGraphicFramePr>
        <p:xfrm>
          <a:off x="1476375" y="1844675"/>
          <a:ext cx="56165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3" name="公式" r:id="rId5" imgW="2349500" imgH="469900" progId="Equation.3">
                  <p:embed/>
                </p:oleObj>
              </mc:Choice>
              <mc:Fallback>
                <p:oleObj name="公式" r:id="rId5" imgW="2349500" imgH="469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844675"/>
                        <a:ext cx="5616575" cy="1123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90" name="Rectangle 19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78994" name="Object 18"/>
          <p:cNvGraphicFramePr>
            <a:graphicFrameLocks noChangeAspect="1"/>
          </p:cNvGraphicFramePr>
          <p:nvPr/>
        </p:nvGraphicFramePr>
        <p:xfrm>
          <a:off x="3348038" y="4365625"/>
          <a:ext cx="23764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94" name="公式" r:id="rId7" imgW="1079032" imgH="177723" progId="Equation.3">
                  <p:embed/>
                </p:oleObj>
              </mc:Choice>
              <mc:Fallback>
                <p:oleObj name="公式" r:id="rId7" imgW="1079032" imgH="17772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365625"/>
                        <a:ext cx="2376487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89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89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89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675466-EF11-4513-9CEF-9FB002AD2426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20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5F5324-6EF7-471E-B290-C3935B0C72C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800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/>
              <a:t>      </a:t>
            </a:r>
            <a:r>
              <a:rPr lang="zh-CN" altLang="en-US"/>
              <a:t>这就归纳地证明了定理。</a:t>
            </a:r>
          </a:p>
        </p:txBody>
      </p:sp>
      <p:sp>
        <p:nvSpPr>
          <p:cNvPr id="13210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</a:t>
            </a:r>
          </a:p>
        </p:txBody>
      </p:sp>
      <p:sp>
        <p:nvSpPr>
          <p:cNvPr id="13210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0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1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1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2112" name="Rectangle 16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2113" name="Object 15"/>
          <p:cNvGraphicFramePr>
            <a:graphicFrameLocks noChangeAspect="1"/>
          </p:cNvGraphicFramePr>
          <p:nvPr/>
        </p:nvGraphicFramePr>
        <p:xfrm>
          <a:off x="900113" y="1557338"/>
          <a:ext cx="56880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6" name="公式" r:id="rId3" imgW="2209800" imgH="203200" progId="Equation.3">
                  <p:embed/>
                </p:oleObj>
              </mc:Choice>
              <mc:Fallback>
                <p:oleObj name="公式" r:id="rId3" imgW="2209800" imgH="203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557338"/>
                        <a:ext cx="5688012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80017" name="Object 17"/>
          <p:cNvGraphicFramePr>
            <a:graphicFrameLocks noChangeAspect="1"/>
          </p:cNvGraphicFramePr>
          <p:nvPr/>
        </p:nvGraphicFramePr>
        <p:xfrm>
          <a:off x="2124075" y="2205038"/>
          <a:ext cx="4319588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7" name="公式" r:id="rId5" imgW="1739900" imgH="469900" progId="Equation.3">
                  <p:embed/>
                </p:oleObj>
              </mc:Choice>
              <mc:Fallback>
                <p:oleObj name="公式" r:id="rId5" imgW="17399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05038"/>
                        <a:ext cx="4319588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80018" name="Object 18"/>
          <p:cNvGraphicFramePr>
            <a:graphicFrameLocks noChangeAspect="1"/>
          </p:cNvGraphicFramePr>
          <p:nvPr/>
        </p:nvGraphicFramePr>
        <p:xfrm>
          <a:off x="6443663" y="2276475"/>
          <a:ext cx="200818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418" name="公式" r:id="rId7" imgW="889000" imgH="469900" progId="Equation.3">
                  <p:embed/>
                </p:oleObj>
              </mc:Choice>
              <mc:Fallback>
                <p:oleObj name="公式" r:id="rId7" imgW="8890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276475"/>
                        <a:ext cx="200818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0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C954B9-2994-474A-BEB4-D2C8A24A3BDF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31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3D5EA4-A482-4372-9677-D6F61D47560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设                       为正整数，对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个顶点的完全图 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中的边用                      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zh-CN" altLang="en-US">
                <a:latin typeface="Times New Roman" panose="02020603050405020304" pitchFamily="18" charset="0"/>
              </a:rPr>
              <a:t>种颜色进行着色，则    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中或有    颜色的      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或有      颜色的       </a:t>
            </a:r>
            <a:r>
              <a:rPr lang="en-US" altLang="zh-CN">
                <a:latin typeface="Times New Roman" panose="02020603050405020304" pitchFamily="18" charset="0"/>
              </a:rPr>
              <a:t>,…</a:t>
            </a:r>
            <a:r>
              <a:rPr lang="zh-CN" altLang="en-US">
                <a:latin typeface="Times New Roman" panose="02020603050405020304" pitchFamily="18" charset="0"/>
              </a:rPr>
              <a:t>，或有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      颜色的     ，满足上述性质的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的最小值记为                         。</a:t>
            </a:r>
          </a:p>
        </p:txBody>
      </p:sp>
      <p:sp>
        <p:nvSpPr>
          <p:cNvPr id="13312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en-US" altLang="zh-CN">
                <a:latin typeface="Times New Roman" panose="02020603050405020304" pitchFamily="18" charset="0"/>
              </a:rPr>
              <a:t>Ramsey</a:t>
            </a:r>
            <a:r>
              <a:rPr lang="zh-CN" altLang="en-US"/>
              <a:t>数的推广 </a:t>
            </a:r>
          </a:p>
        </p:txBody>
      </p:sp>
      <p:sp>
        <p:nvSpPr>
          <p:cNvPr id="13312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27" name="Object 14"/>
          <p:cNvGraphicFramePr>
            <a:graphicFrameLocks noChangeAspect="1"/>
          </p:cNvGraphicFramePr>
          <p:nvPr/>
        </p:nvGraphicFramePr>
        <p:xfrm>
          <a:off x="1331913" y="1268413"/>
          <a:ext cx="20161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6" name="公式" r:id="rId3" imgW="774364" imgH="228501" progId="Equation.3">
                  <p:embed/>
                </p:oleObj>
              </mc:Choice>
              <mc:Fallback>
                <p:oleObj name="公式" r:id="rId3" imgW="774364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268413"/>
                        <a:ext cx="201612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8" name="Object 16"/>
          <p:cNvGraphicFramePr>
            <a:graphicFrameLocks noChangeAspect="1"/>
          </p:cNvGraphicFramePr>
          <p:nvPr/>
        </p:nvGraphicFramePr>
        <p:xfrm>
          <a:off x="8172450" y="1341438"/>
          <a:ext cx="5826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7" name="公式" r:id="rId5" imgW="253780" imgH="215713" progId="Equation.3">
                  <p:embed/>
                </p:oleObj>
              </mc:Choice>
              <mc:Fallback>
                <p:oleObj name="公式" r:id="rId5" imgW="253780" imgH="2157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1341438"/>
                        <a:ext cx="5826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9" name="Object 18"/>
          <p:cNvGraphicFramePr>
            <a:graphicFrameLocks noChangeAspect="1"/>
          </p:cNvGraphicFramePr>
          <p:nvPr/>
        </p:nvGraphicFramePr>
        <p:xfrm>
          <a:off x="2397125" y="1858963"/>
          <a:ext cx="194468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8" name="公式" r:id="rId7" imgW="736600" imgH="228600" progId="Equation.3">
                  <p:embed/>
                </p:oleObj>
              </mc:Choice>
              <mc:Fallback>
                <p:oleObj name="公式" r:id="rId7" imgW="7366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1858963"/>
                        <a:ext cx="1944688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0" name="Object 20"/>
          <p:cNvGraphicFramePr>
            <a:graphicFrameLocks noChangeAspect="1"/>
          </p:cNvGraphicFramePr>
          <p:nvPr/>
        </p:nvGraphicFramePr>
        <p:xfrm>
          <a:off x="7740650" y="1916113"/>
          <a:ext cx="5826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09" name="公式" r:id="rId9" imgW="253780" imgH="215713" progId="Equation.3">
                  <p:embed/>
                </p:oleObj>
              </mc:Choice>
              <mc:Fallback>
                <p:oleObj name="公式" r:id="rId9" imgW="253780" imgH="215713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1916113"/>
                        <a:ext cx="5826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1" name="Object 21"/>
          <p:cNvGraphicFramePr>
            <a:graphicFrameLocks noChangeAspect="1"/>
          </p:cNvGraphicFramePr>
          <p:nvPr/>
        </p:nvGraphicFramePr>
        <p:xfrm>
          <a:off x="1922463" y="2520950"/>
          <a:ext cx="3508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0" name="公式" r:id="rId10" imgW="152268" imgH="215713" progId="Equation.3">
                  <p:embed/>
                </p:oleObj>
              </mc:Choice>
              <mc:Fallback>
                <p:oleObj name="公式" r:id="rId10" imgW="152268" imgH="215713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2520950"/>
                        <a:ext cx="3508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2" name="Object 23"/>
          <p:cNvGraphicFramePr>
            <a:graphicFrameLocks noChangeAspect="1"/>
          </p:cNvGraphicFramePr>
          <p:nvPr/>
        </p:nvGraphicFramePr>
        <p:xfrm>
          <a:off x="3375025" y="2581275"/>
          <a:ext cx="5826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1" name="公式" r:id="rId12" imgW="266353" imgH="266353" progId="Equation.3">
                  <p:embed/>
                </p:oleObj>
              </mc:Choice>
              <mc:Fallback>
                <p:oleObj name="公式" r:id="rId12" imgW="266353" imgH="266353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2581275"/>
                        <a:ext cx="58261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3" name="Object 25"/>
          <p:cNvGraphicFramePr>
            <a:graphicFrameLocks noChangeAspect="1"/>
          </p:cNvGraphicFramePr>
          <p:nvPr/>
        </p:nvGraphicFramePr>
        <p:xfrm>
          <a:off x="4859338" y="2492375"/>
          <a:ext cx="37941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2" name="公式" r:id="rId14" imgW="164885" imgH="215619" progId="Equation.3">
                  <p:embed/>
                </p:oleObj>
              </mc:Choice>
              <mc:Fallback>
                <p:oleObj name="公式" r:id="rId14" imgW="164885" imgH="215619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2492375"/>
                        <a:ext cx="37941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4" name="Object 26"/>
          <p:cNvGraphicFramePr>
            <a:graphicFrameLocks noChangeAspect="1"/>
          </p:cNvGraphicFramePr>
          <p:nvPr/>
        </p:nvGraphicFramePr>
        <p:xfrm>
          <a:off x="6443663" y="2565400"/>
          <a:ext cx="609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3" name="公式" r:id="rId16" imgW="279279" imgH="266584" progId="Equation.3">
                  <p:embed/>
                </p:oleObj>
              </mc:Choice>
              <mc:Fallback>
                <p:oleObj name="公式" r:id="rId16" imgW="279279" imgH="26658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565400"/>
                        <a:ext cx="609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5" name="Object 27"/>
          <p:cNvGraphicFramePr>
            <a:graphicFrameLocks noChangeAspect="1"/>
          </p:cNvGraphicFramePr>
          <p:nvPr/>
        </p:nvGraphicFramePr>
        <p:xfrm>
          <a:off x="971550" y="3068638"/>
          <a:ext cx="3794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4" name="公式" r:id="rId18" imgW="165028" imgH="228501" progId="Equation.3">
                  <p:embed/>
                </p:oleObj>
              </mc:Choice>
              <mc:Fallback>
                <p:oleObj name="公式" r:id="rId18" imgW="165028" imgH="228501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68638"/>
                        <a:ext cx="3794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6" name="Object 28"/>
          <p:cNvGraphicFramePr>
            <a:graphicFrameLocks noChangeAspect="1"/>
          </p:cNvGraphicFramePr>
          <p:nvPr/>
        </p:nvGraphicFramePr>
        <p:xfrm>
          <a:off x="2627313" y="3141663"/>
          <a:ext cx="6096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5" name="公式" r:id="rId20" imgW="279279" imgH="266584" progId="Equation.3">
                  <p:embed/>
                </p:oleObj>
              </mc:Choice>
              <mc:Fallback>
                <p:oleObj name="公式" r:id="rId20" imgW="279279" imgH="266584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141663"/>
                        <a:ext cx="6096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7" name="Object 29"/>
          <p:cNvGraphicFramePr>
            <a:graphicFrameLocks noChangeAspect="1"/>
          </p:cNvGraphicFramePr>
          <p:nvPr/>
        </p:nvGraphicFramePr>
        <p:xfrm>
          <a:off x="1331913" y="3687763"/>
          <a:ext cx="21066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16" name="公式" r:id="rId22" imgW="1002865" imgH="228501" progId="Equation.3">
                  <p:embed/>
                </p:oleObj>
              </mc:Choice>
              <mc:Fallback>
                <p:oleObj name="公式" r:id="rId22" imgW="1002865" imgH="228501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687763"/>
                        <a:ext cx="21066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C99200B-3A7C-4650-9598-E9AF675E8EFF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74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99C6BB-DAA6-4A8D-8F60-FC2E366B34C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5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569325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3.4 N={1,2,…,500}</a:t>
            </a:r>
            <a:r>
              <a:rPr lang="zh-CN" altLang="en-US" dirty="0"/>
              <a:t>，求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/>
              <a:t>中能被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5</a:t>
            </a:r>
            <a:r>
              <a:rPr lang="zh-CN" altLang="en-US" dirty="0"/>
              <a:t>整除的数的个数。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解 设             分别为被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5</a:t>
            </a:r>
            <a:r>
              <a:rPr lang="zh-CN" altLang="en-US" dirty="0"/>
              <a:t>整除的数的集合。那么有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1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1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2" name="Rectangle 1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5934" name="Object 14"/>
          <p:cNvGraphicFramePr>
            <a:graphicFrameLocks noChangeAspect="1"/>
          </p:cNvGraphicFramePr>
          <p:nvPr/>
        </p:nvGraphicFramePr>
        <p:xfrm>
          <a:off x="1692275" y="2463800"/>
          <a:ext cx="1528763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4" name="公式" r:id="rId3" imgW="647700" imgH="228600" progId="Equation.3">
                  <p:embed/>
                </p:oleObj>
              </mc:Choice>
              <mc:Fallback>
                <p:oleObj name="公式" r:id="rId3" imgW="6477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463800"/>
                        <a:ext cx="1528763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4" name="Rectangle 1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5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426" name="Rectangle 21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5940" name="Object 20"/>
          <p:cNvGraphicFramePr>
            <a:graphicFrameLocks noChangeAspect="1"/>
          </p:cNvGraphicFramePr>
          <p:nvPr/>
        </p:nvGraphicFramePr>
        <p:xfrm>
          <a:off x="1331913" y="3500438"/>
          <a:ext cx="2592387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" name="公式" r:id="rId5" imgW="1180588" imgH="444307" progId="Equation.3">
                  <p:embed/>
                </p:oleObj>
              </mc:Choice>
              <mc:Fallback>
                <p:oleObj name="公式" r:id="rId5" imgW="1180588" imgH="44430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500438"/>
                        <a:ext cx="2592387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8" name="Rectangle 2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5942" name="Object 22"/>
          <p:cNvGraphicFramePr>
            <a:graphicFrameLocks noChangeAspect="1"/>
          </p:cNvGraphicFramePr>
          <p:nvPr/>
        </p:nvGraphicFramePr>
        <p:xfrm>
          <a:off x="4643438" y="3500438"/>
          <a:ext cx="267017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6" name="公式" r:id="rId7" imgW="1180588" imgH="444307" progId="Equation.3">
                  <p:embed/>
                </p:oleObj>
              </mc:Choice>
              <mc:Fallback>
                <p:oleObj name="公式" r:id="rId7" imgW="1180588" imgH="44430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500438"/>
                        <a:ext cx="267017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0" name="Rectangle 2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5944" name="Object 24"/>
          <p:cNvGraphicFramePr>
            <a:graphicFrameLocks noChangeAspect="1"/>
          </p:cNvGraphicFramePr>
          <p:nvPr/>
        </p:nvGraphicFramePr>
        <p:xfrm>
          <a:off x="1403350" y="4724400"/>
          <a:ext cx="266382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7" name="公式" r:id="rId9" imgW="1180588" imgH="444307" progId="Equation.3">
                  <p:embed/>
                </p:oleObj>
              </mc:Choice>
              <mc:Fallback>
                <p:oleObj name="公式" r:id="rId9" imgW="1180588" imgH="44430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724400"/>
                        <a:ext cx="266382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2" name="Rectangle 2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5946" name="Object 26"/>
          <p:cNvGraphicFramePr>
            <a:graphicFrameLocks noChangeAspect="1"/>
          </p:cNvGraphicFramePr>
          <p:nvPr/>
        </p:nvGraphicFramePr>
        <p:xfrm>
          <a:off x="4643438" y="4652963"/>
          <a:ext cx="324008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" name="公式" r:id="rId11" imgW="1422400" imgH="444500" progId="Equation.3">
                  <p:embed/>
                </p:oleObj>
              </mc:Choice>
              <mc:Fallback>
                <p:oleObj name="公式" r:id="rId11" imgW="1422400" imgH="4445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652963"/>
                        <a:ext cx="3240087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4A1DC1-A744-4922-B1E1-2802C36D039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84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79D3338-3B75-49A5-A511-27F233F6BAF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7658" y="1035050"/>
            <a:ext cx="8421687" cy="4670425"/>
          </a:xfrm>
        </p:spPr>
        <p:txBody>
          <a:bodyPr/>
          <a:lstStyle/>
          <a:p>
            <a:pPr marL="0" indent="0" algn="just" eaLnBrk="1" hangingPunct="1">
              <a:buSzTx/>
              <a:buNone/>
            </a:pPr>
            <a:endParaRPr lang="en-US" altLang="zh-CN" dirty="0" smtClean="0">
              <a:latin typeface="黑体" panose="02010609060101010101" pitchFamily="49" charset="-122"/>
            </a:endParaRPr>
          </a:p>
          <a:p>
            <a:pPr marL="0" indent="0" algn="just" eaLnBrk="1" hangingPunct="1">
              <a:buSzTx/>
              <a:buNone/>
            </a:pP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843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3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448" name="Rectangle 1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8449" name="Object 14"/>
          <p:cNvGraphicFramePr>
            <a:graphicFrameLocks noChangeAspect="1"/>
          </p:cNvGraphicFramePr>
          <p:nvPr/>
        </p:nvGraphicFramePr>
        <p:xfrm>
          <a:off x="971550" y="1628775"/>
          <a:ext cx="317341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6" name="公式" r:id="rId3" imgW="1422400" imgH="444500" progId="Equation.3">
                  <p:embed/>
                </p:oleObj>
              </mc:Choice>
              <mc:Fallback>
                <p:oleObj name="公式" r:id="rId3" imgW="1422400" imgH="444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628775"/>
                        <a:ext cx="317341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0" name="Rectangle 1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6960" name="Object 16"/>
          <p:cNvGraphicFramePr>
            <a:graphicFrameLocks noChangeAspect="1"/>
          </p:cNvGraphicFramePr>
          <p:nvPr/>
        </p:nvGraphicFramePr>
        <p:xfrm>
          <a:off x="4643438" y="1557338"/>
          <a:ext cx="33115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7" name="公式" r:id="rId5" imgW="1422400" imgH="444500" progId="Equation.3">
                  <p:embed/>
                </p:oleObj>
              </mc:Choice>
              <mc:Fallback>
                <p:oleObj name="公式" r:id="rId5" imgW="1422400" imgH="444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557338"/>
                        <a:ext cx="3311525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2" name="Rectangle 1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6962" name="Object 18"/>
          <p:cNvGraphicFramePr>
            <a:graphicFrameLocks noChangeAspect="1"/>
          </p:cNvGraphicFramePr>
          <p:nvPr/>
        </p:nvGraphicFramePr>
        <p:xfrm>
          <a:off x="827088" y="2781300"/>
          <a:ext cx="403383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8" name="公式" r:id="rId7" imgW="1726451" imgH="444307" progId="Equation.3">
                  <p:embed/>
                </p:oleObj>
              </mc:Choice>
              <mc:Fallback>
                <p:oleObj name="公式" r:id="rId7" imgW="1726451" imgH="444307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781300"/>
                        <a:ext cx="4033837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4" name="Rectangle 21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6964" name="Object 20"/>
          <p:cNvGraphicFramePr>
            <a:graphicFrameLocks noChangeAspect="1"/>
          </p:cNvGraphicFramePr>
          <p:nvPr/>
        </p:nvGraphicFramePr>
        <p:xfrm>
          <a:off x="827088" y="4005263"/>
          <a:ext cx="7777162" cy="16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59" name="公式" r:id="rId9" imgW="3251200" imgH="711200" progId="Equation.3">
                  <p:embed/>
                </p:oleObj>
              </mc:Choice>
              <mc:Fallback>
                <p:oleObj name="公式" r:id="rId9" imgW="3251200" imgH="711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005263"/>
                        <a:ext cx="7777162" cy="169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207E5D-BBCB-4D68-B9C3-9451E770E1A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94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A798E8-D32F-4C45-A76D-FC5A64364C1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79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3.5</a:t>
            </a:r>
            <a:r>
              <a:rPr lang="en-US" altLang="zh-CN"/>
              <a:t> </a:t>
            </a:r>
            <a:r>
              <a:rPr lang="zh-CN" altLang="en-US"/>
              <a:t>求由</a:t>
            </a:r>
            <a:r>
              <a:rPr lang="en-US" altLang="zh-CN">
                <a:latin typeface="Times New Roman" panose="02020603050405020304" pitchFamily="18" charset="0"/>
              </a:rPr>
              <a:t>a, b, c, d</a:t>
            </a:r>
            <a:r>
              <a:rPr lang="zh-CN" altLang="en-US"/>
              <a:t>四个字符构成的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位符号串中，</a:t>
            </a:r>
            <a:r>
              <a:rPr lang="en-US" altLang="zh-CN">
                <a:latin typeface="Times New Roman" panose="02020603050405020304" pitchFamily="18" charset="0"/>
              </a:rPr>
              <a:t>a, b, c</a:t>
            </a:r>
            <a:r>
              <a:rPr lang="zh-CN" altLang="en-US"/>
              <a:t>至少出现一次的符号串的数目。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证 设             分别表示不出现</a:t>
            </a:r>
            <a:r>
              <a:rPr lang="en-US" altLang="zh-CN">
                <a:latin typeface="Times New Roman" panose="02020603050405020304" pitchFamily="18" charset="0"/>
              </a:rPr>
              <a:t>a, b, c</a:t>
            </a:r>
            <a:r>
              <a:rPr lang="zh-CN" altLang="en-US"/>
              <a:t>的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位符号串的集合。则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946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6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472" name="Rectangle 1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7982" name="Object 14"/>
          <p:cNvGraphicFramePr>
            <a:graphicFrameLocks noChangeAspect="1"/>
          </p:cNvGraphicFramePr>
          <p:nvPr/>
        </p:nvGraphicFramePr>
        <p:xfrm>
          <a:off x="1692275" y="2205038"/>
          <a:ext cx="15335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2" name="公式" r:id="rId3" imgW="647700" imgH="228600" progId="Equation.3">
                  <p:embed/>
                </p:oleObj>
              </mc:Choice>
              <mc:Fallback>
                <p:oleObj name="公式" r:id="rId3" imgW="6477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205038"/>
                        <a:ext cx="15335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4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7984" name="Object 16"/>
          <p:cNvGraphicFramePr>
            <a:graphicFrameLocks noChangeAspect="1"/>
          </p:cNvGraphicFramePr>
          <p:nvPr/>
        </p:nvGraphicFramePr>
        <p:xfrm>
          <a:off x="900113" y="3284538"/>
          <a:ext cx="26844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3" name="公式" r:id="rId5" imgW="1155700" imgH="254000" progId="Equation.3">
                  <p:embed/>
                </p:oleObj>
              </mc:Choice>
              <mc:Fallback>
                <p:oleObj name="公式" r:id="rId5" imgW="11557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284538"/>
                        <a:ext cx="26844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6" name="Rectangle 19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7986" name="Object 18"/>
          <p:cNvGraphicFramePr>
            <a:graphicFrameLocks noChangeAspect="1"/>
          </p:cNvGraphicFramePr>
          <p:nvPr/>
        </p:nvGraphicFramePr>
        <p:xfrm>
          <a:off x="3924300" y="3213100"/>
          <a:ext cx="48260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4" name="公式" r:id="rId7" imgW="1955800" imgH="279400" progId="Equation.3">
                  <p:embed/>
                </p:oleObj>
              </mc:Choice>
              <mc:Fallback>
                <p:oleObj name="公式" r:id="rId7" imgW="1955800" imgH="279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213100"/>
                        <a:ext cx="482600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8" name="Rectangle 2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7988" name="Object 20"/>
          <p:cNvGraphicFramePr>
            <a:graphicFrameLocks noChangeAspect="1"/>
          </p:cNvGraphicFramePr>
          <p:nvPr/>
        </p:nvGraphicFramePr>
        <p:xfrm>
          <a:off x="971550" y="3860800"/>
          <a:ext cx="25273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5" name="公式" r:id="rId9" imgW="1104900" imgH="254000" progId="Equation.3">
                  <p:embed/>
                </p:oleObj>
              </mc:Choice>
              <mc:Fallback>
                <p:oleObj name="公式" r:id="rId9" imgW="11049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60800"/>
                        <a:ext cx="2527300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0" name="Rectangle 23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7990" name="Object 22"/>
          <p:cNvGraphicFramePr>
            <a:graphicFrameLocks noChangeAspect="1"/>
          </p:cNvGraphicFramePr>
          <p:nvPr/>
        </p:nvGraphicFramePr>
        <p:xfrm>
          <a:off x="900113" y="4508500"/>
          <a:ext cx="7848600" cy="169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6" name="公式" r:id="rId11" imgW="3530600" imgH="762000" progId="Equation.3">
                  <p:embed/>
                </p:oleObj>
              </mc:Choice>
              <mc:Fallback>
                <p:oleObj name="公式" r:id="rId11" imgW="3530600" imgH="762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508500"/>
                        <a:ext cx="7848600" cy="169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A8275B-38AD-445D-98CC-149BDD4BB07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04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00668A-59B5-4C3E-9C59-D6084E710B2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kumimoji="0" lang="en-US" altLang="zh-CN" sz="1400" b="0" dirty="0">
              <a:ea typeface="宋体" panose="02010600030101010101" pitchFamily="2" charset="-122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/>
              <a:t>另解：设                         为所求的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/>
              <a:t>位符号串数目，则</a:t>
            </a:r>
            <a:r>
              <a:rPr lang="en-US" altLang="zh-CN" dirty="0">
                <a:latin typeface="Times New Roman" panose="02020603050405020304" pitchFamily="18" charset="0"/>
              </a:rPr>
              <a:t>{a</a:t>
            </a:r>
            <a:r>
              <a:rPr lang="en-US" altLang="zh-CN" baseline="-25000" dirty="0">
                <a:latin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</a:rPr>
              <a:t>}</a:t>
            </a:r>
            <a:r>
              <a:rPr lang="zh-CN" altLang="en-US" dirty="0"/>
              <a:t>的指数型母函数为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048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8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49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496" name="Object 14"/>
          <p:cNvGraphicFramePr>
            <a:graphicFrameLocks noChangeAspect="1"/>
          </p:cNvGraphicFramePr>
          <p:nvPr/>
        </p:nvGraphicFramePr>
        <p:xfrm>
          <a:off x="2484438" y="1304925"/>
          <a:ext cx="23034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1" name="公式" r:id="rId3" imgW="990600" imgH="228600" progId="Equation.3">
                  <p:embed/>
                </p:oleObj>
              </mc:Choice>
              <mc:Fallback>
                <p:oleObj name="公式" r:id="rId3" imgW="9906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304925"/>
                        <a:ext cx="23034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0" y="28956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92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338313"/>
              </p:ext>
            </p:extLst>
          </p:nvPr>
        </p:nvGraphicFramePr>
        <p:xfrm>
          <a:off x="1187450" y="2349500"/>
          <a:ext cx="691356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2" name="公式" r:id="rId5" imgW="2921000" imgH="406400" progId="Equation.3">
                  <p:embed/>
                </p:oleObj>
              </mc:Choice>
              <mc:Fallback>
                <p:oleObj name="公式" r:id="rId5" imgW="2921000" imgH="40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6913563" cy="963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9250" name="Object 18"/>
          <p:cNvGraphicFramePr>
            <a:graphicFrameLocks noChangeAspect="1"/>
          </p:cNvGraphicFramePr>
          <p:nvPr/>
        </p:nvGraphicFramePr>
        <p:xfrm>
          <a:off x="2051050" y="3429000"/>
          <a:ext cx="640873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3" name="公式" r:id="rId7" imgW="2451100" imgH="228600" progId="Equation.3">
                  <p:embed/>
                </p:oleObj>
              </mc:Choice>
              <mc:Fallback>
                <p:oleObj name="公式" r:id="rId7" imgW="24511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429000"/>
                        <a:ext cx="6408738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719251" name="Object 19"/>
              <p:cNvSpPr txBox="1"/>
              <p:nvPr/>
            </p:nvSpPr>
            <p:spPr bwMode="auto">
              <a:xfrm>
                <a:off x="1992363" y="4581674"/>
                <a:ext cx="5761310" cy="1214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−3⋅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+3⋅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19251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2363" y="4581674"/>
                <a:ext cx="5761310" cy="12144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719254" name="Object 22"/>
          <p:cNvGraphicFramePr>
            <a:graphicFrameLocks noChangeAspect="1"/>
          </p:cNvGraphicFramePr>
          <p:nvPr/>
        </p:nvGraphicFramePr>
        <p:xfrm>
          <a:off x="2051050" y="4159250"/>
          <a:ext cx="388937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4" name="公式" r:id="rId10" imgW="1485900" imgH="203200" progId="Equation.3">
                  <p:embed/>
                </p:oleObj>
              </mc:Choice>
              <mc:Fallback>
                <p:oleObj name="公式" r:id="rId10" imgW="1485900" imgH="2032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59250"/>
                        <a:ext cx="388937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5B22F72-0168-4884-96DD-52CD34146CCD}"/>
                  </a:ext>
                </a:extLst>
              </p:cNvPr>
              <p:cNvSpPr/>
              <p:nvPr/>
            </p:nvSpPr>
            <p:spPr>
              <a:xfrm>
                <a:off x="1743054" y="5887045"/>
                <a:ext cx="42282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baseline="-25000" dirty="0">
                        <a:latin typeface="Times New Roman" panose="02020603050405020304" pitchFamily="18" charset="0"/>
                      </a:rPr>
                      <m:t>n</m:t>
                    </m:r>
                    <m:r>
                      <a:rPr lang="en-US" altLang="zh-CN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−3⋅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+3⋅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5B22F72-0168-4884-96DD-52CD34146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4" y="5887045"/>
                <a:ext cx="4228273" cy="461665"/>
              </a:xfrm>
              <a:prstGeom prst="rect">
                <a:avLst/>
              </a:prstGeom>
              <a:blipFill>
                <a:blip r:embed="rId1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255C1A-E233-4CCA-928C-1D1BA615D39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45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F641FB-4F18-4A89-8663-13BADF478B33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120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eaLnBrk="1" hangingPunct="1"/>
            <a:r>
              <a:rPr lang="zh-CN" altLang="en-US" dirty="0"/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3.7</a:t>
            </a:r>
            <a:r>
              <a:rPr lang="en-US" altLang="zh-CN" dirty="0"/>
              <a:t> </a:t>
            </a:r>
            <a:r>
              <a:rPr lang="zh-CN" altLang="en-US" dirty="0"/>
              <a:t>用</a:t>
            </a:r>
            <a:r>
              <a:rPr lang="en-US" altLang="zh-CN" dirty="0">
                <a:latin typeface="Times New Roman" panose="02020603050405020304" pitchFamily="18" charset="0"/>
              </a:rPr>
              <a:t>26</a:t>
            </a:r>
            <a:r>
              <a:rPr lang="zh-CN" altLang="en-US" dirty="0"/>
              <a:t>个英文字母作不允许重复的全排列，要求排除</a:t>
            </a:r>
            <a:r>
              <a:rPr lang="en-US" altLang="zh-CN" dirty="0">
                <a:latin typeface="Times New Roman" panose="02020603050405020304" pitchFamily="18" charset="0"/>
              </a:rPr>
              <a:t>dog, god, gum, depth, thing</a:t>
            </a:r>
            <a:r>
              <a:rPr lang="zh-CN" altLang="en-US" dirty="0"/>
              <a:t>字样的出现，求满足这些条件的排列数。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解 设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dirty="0"/>
              <a:t>为出现</a:t>
            </a:r>
            <a:r>
              <a:rPr lang="en-US" altLang="zh-CN" dirty="0">
                <a:latin typeface="Times New Roman" panose="02020603050405020304" pitchFamily="18" charset="0"/>
              </a:rPr>
              <a:t>dog</a:t>
            </a:r>
            <a:r>
              <a:rPr lang="zh-CN" altLang="en-US" dirty="0"/>
              <a:t>的排列的集合；</a:t>
            </a:r>
            <a:endParaRPr lang="en-US" altLang="zh-CN" dirty="0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A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dirty="0"/>
              <a:t>为出现</a:t>
            </a:r>
            <a:r>
              <a:rPr lang="en-US" altLang="zh-CN" dirty="0">
                <a:latin typeface="Times New Roman" panose="02020603050405020304" pitchFamily="18" charset="0"/>
              </a:rPr>
              <a:t>god</a:t>
            </a:r>
            <a:r>
              <a:rPr lang="zh-CN" altLang="en-US" dirty="0"/>
              <a:t>的排列的集合；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dirty="0"/>
              <a:t>为出现</a:t>
            </a:r>
            <a:r>
              <a:rPr lang="en-US" altLang="zh-CN" dirty="0">
                <a:latin typeface="Times New Roman" panose="02020603050405020304" pitchFamily="18" charset="0"/>
              </a:rPr>
              <a:t>gum</a:t>
            </a:r>
            <a:r>
              <a:rPr lang="zh-CN" altLang="en-US" dirty="0"/>
              <a:t>的排列的集合；</a:t>
            </a:r>
            <a:endParaRPr lang="en-US" altLang="zh-CN" dirty="0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         A</a:t>
            </a:r>
            <a:r>
              <a:rPr lang="en-US" altLang="zh-CN" baseline="-25000" dirty="0">
                <a:latin typeface="Times New Roman" panose="02020603050405020304" pitchFamily="18" charset="0"/>
              </a:rPr>
              <a:t>4</a:t>
            </a:r>
            <a:r>
              <a:rPr lang="zh-CN" altLang="en-US" dirty="0"/>
              <a:t>为出现</a:t>
            </a:r>
            <a:r>
              <a:rPr lang="en-US" altLang="zh-CN" dirty="0">
                <a:latin typeface="Times New Roman" panose="02020603050405020304" pitchFamily="18" charset="0"/>
              </a:rPr>
              <a:t>depth</a:t>
            </a:r>
            <a:r>
              <a:rPr lang="zh-CN" altLang="en-US" dirty="0"/>
              <a:t>的排列的集合；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5</a:t>
            </a:r>
            <a:r>
              <a:rPr lang="zh-CN" altLang="en-US" dirty="0"/>
              <a:t>为出现</a:t>
            </a:r>
            <a:r>
              <a:rPr lang="en-US" altLang="zh-CN" dirty="0">
                <a:latin typeface="Times New Roman" panose="02020603050405020304" pitchFamily="18" charset="0"/>
              </a:rPr>
              <a:t>thing</a:t>
            </a:r>
            <a:r>
              <a:rPr lang="zh-CN" altLang="en-US" dirty="0"/>
              <a:t>的排列的集合。 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8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9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59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31E614-312C-4CA7-BAB6-115F74B7B08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56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DC1713A-3711-4BA3-A375-F6E55F53F26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15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/>
              <a:t>     </a:t>
            </a:r>
            <a:r>
              <a:rPr lang="zh-CN" altLang="en-US"/>
              <a:t>所求的排列数为 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16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5617" name="Object 14"/>
          <p:cNvGraphicFramePr>
            <a:graphicFrameLocks noChangeAspect="1"/>
          </p:cNvGraphicFramePr>
          <p:nvPr/>
        </p:nvGraphicFramePr>
        <p:xfrm>
          <a:off x="684213" y="1341438"/>
          <a:ext cx="29591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2" name="公式" r:id="rId3" imgW="1333500" imgH="254000" progId="Equation.3">
                  <p:embed/>
                </p:oleObj>
              </mc:Choice>
              <mc:Fallback>
                <p:oleObj name="公式" r:id="rId3" imgW="1333500" imgH="254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341438"/>
                        <a:ext cx="29591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8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52" name="Object 16"/>
          <p:cNvGraphicFramePr>
            <a:graphicFrameLocks noChangeAspect="1"/>
          </p:cNvGraphicFramePr>
          <p:nvPr/>
        </p:nvGraphicFramePr>
        <p:xfrm>
          <a:off x="4067175" y="1412875"/>
          <a:ext cx="19446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3" name="公式" r:id="rId5" imgW="965200" imgH="254000" progId="Equation.3">
                  <p:embed/>
                </p:oleObj>
              </mc:Choice>
              <mc:Fallback>
                <p:oleObj name="公式" r:id="rId5" imgW="9652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412875"/>
                        <a:ext cx="194468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54" name="Object 18"/>
          <p:cNvGraphicFramePr>
            <a:graphicFrameLocks noChangeAspect="1"/>
          </p:cNvGraphicFramePr>
          <p:nvPr/>
        </p:nvGraphicFramePr>
        <p:xfrm>
          <a:off x="684213" y="2060575"/>
          <a:ext cx="603567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4" name="公式" r:id="rId7" imgW="2819400" imgH="254000" progId="Equation.3">
                  <p:embed/>
                </p:oleObj>
              </mc:Choice>
              <mc:Fallback>
                <p:oleObj name="公式" r:id="rId7" imgW="2819400" imgH="2540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060575"/>
                        <a:ext cx="6035675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2" name="Rectangle 2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56" name="Object 20"/>
          <p:cNvGraphicFramePr>
            <a:graphicFrameLocks noChangeAspect="1"/>
          </p:cNvGraphicFramePr>
          <p:nvPr/>
        </p:nvGraphicFramePr>
        <p:xfrm>
          <a:off x="6948488" y="2060575"/>
          <a:ext cx="19494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5" name="公式" r:id="rId9" imgW="914400" imgH="254000" progId="Equation.3">
                  <p:embed/>
                </p:oleObj>
              </mc:Choice>
              <mc:Fallback>
                <p:oleObj name="公式" r:id="rId9" imgW="9144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2060575"/>
                        <a:ext cx="19494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4" name="Rectangle 23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58" name="Object 22"/>
          <p:cNvGraphicFramePr>
            <a:graphicFrameLocks noChangeAspect="1"/>
          </p:cNvGraphicFramePr>
          <p:nvPr/>
        </p:nvGraphicFramePr>
        <p:xfrm>
          <a:off x="684213" y="2781300"/>
          <a:ext cx="64674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6" name="公式" r:id="rId11" imgW="2959100" imgH="254000" progId="Equation.3">
                  <p:embed/>
                </p:oleObj>
              </mc:Choice>
              <mc:Fallback>
                <p:oleObj name="公式" r:id="rId11" imgW="2959100" imgH="254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781300"/>
                        <a:ext cx="64674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6" name="Rectangle 2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60" name="Object 24"/>
          <p:cNvGraphicFramePr>
            <a:graphicFrameLocks noChangeAspect="1"/>
          </p:cNvGraphicFramePr>
          <p:nvPr/>
        </p:nvGraphicFramePr>
        <p:xfrm>
          <a:off x="755650" y="3429000"/>
          <a:ext cx="19431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7" name="公式" r:id="rId13" imgW="901309" imgH="253890" progId="Equation.3">
                  <p:embed/>
                </p:oleObj>
              </mc:Choice>
              <mc:Fallback>
                <p:oleObj name="公式" r:id="rId13" imgW="901309" imgH="25389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429000"/>
                        <a:ext cx="19431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8" name="Rectangle 2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62" name="Object 26"/>
          <p:cNvGraphicFramePr>
            <a:graphicFrameLocks noChangeAspect="1"/>
          </p:cNvGraphicFramePr>
          <p:nvPr/>
        </p:nvGraphicFramePr>
        <p:xfrm>
          <a:off x="3132138" y="3429000"/>
          <a:ext cx="27368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8" name="公式" r:id="rId15" imgW="1218671" imgH="253890" progId="Equation.3">
                  <p:embed/>
                </p:oleObj>
              </mc:Choice>
              <mc:Fallback>
                <p:oleObj name="公式" r:id="rId15" imgW="1218671" imgH="25389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429000"/>
                        <a:ext cx="27368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30" name="Rectangle 29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5164" name="Object 28"/>
          <p:cNvGraphicFramePr>
            <a:graphicFrameLocks noChangeAspect="1"/>
          </p:cNvGraphicFramePr>
          <p:nvPr/>
        </p:nvGraphicFramePr>
        <p:xfrm>
          <a:off x="1331913" y="4714875"/>
          <a:ext cx="568801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9" name="公式" r:id="rId17" imgW="2489200" imgH="469900" progId="Equation.3">
                  <p:embed/>
                </p:oleObj>
              </mc:Choice>
              <mc:Fallback>
                <p:oleObj name="公式" r:id="rId17" imgW="2489200" imgH="4699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714875"/>
                        <a:ext cx="5688012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256F4D-65A5-4EA4-8CEB-CCD1C4186BD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662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396129-6FF5-4E8D-B3B0-1C1CE6C3481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16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893175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/>
              <a:t>    </a:t>
            </a:r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3.8</a:t>
            </a:r>
            <a:r>
              <a:rPr lang="en-US" altLang="zh-CN"/>
              <a:t> </a:t>
            </a:r>
            <a:r>
              <a:rPr lang="zh-CN" altLang="en-US"/>
              <a:t>求完全由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个布尔变量确定的布尔函数的个数。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解 设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个布尔变量为                      ，自变量可能的取值有    个，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个布尔变量的布尔函数有     个。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设                     是 一个布尔函数，              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不依赖于变量     是指对于每一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都有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663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638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6174" name="Object 14"/>
          <p:cNvGraphicFramePr>
            <a:graphicFrameLocks noChangeAspect="1"/>
          </p:cNvGraphicFramePr>
          <p:nvPr/>
        </p:nvGraphicFramePr>
        <p:xfrm>
          <a:off x="4067175" y="1916113"/>
          <a:ext cx="232886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" name="公式" r:id="rId3" imgW="1028700" imgH="228600" progId="Equation.3">
                  <p:embed/>
                </p:oleObj>
              </mc:Choice>
              <mc:Fallback>
                <p:oleObj name="公式" r:id="rId3" imgW="10287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1916113"/>
                        <a:ext cx="232886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Rectangle 1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6176" name="Object 16"/>
          <p:cNvGraphicFramePr>
            <a:graphicFrameLocks noChangeAspect="1"/>
          </p:cNvGraphicFramePr>
          <p:nvPr/>
        </p:nvGraphicFramePr>
        <p:xfrm>
          <a:off x="2051050" y="2420938"/>
          <a:ext cx="411163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" name="公式" r:id="rId5" imgW="177646" imgH="190335" progId="Equation.3">
                  <p:embed/>
                </p:oleObj>
              </mc:Choice>
              <mc:Fallback>
                <p:oleObj name="公式" r:id="rId5" imgW="177646" imgH="19033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420938"/>
                        <a:ext cx="411163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78" name="Object 18"/>
          <p:cNvGraphicFramePr>
            <a:graphicFrameLocks noChangeAspect="1"/>
          </p:cNvGraphicFramePr>
          <p:nvPr/>
        </p:nvGraphicFramePr>
        <p:xfrm>
          <a:off x="7235825" y="2276475"/>
          <a:ext cx="576263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0" name="公式" r:id="rId7" imgW="241300" imgH="228600" progId="Equation.3">
                  <p:embed/>
                </p:oleObj>
              </mc:Choice>
              <mc:Fallback>
                <p:oleObj name="公式" r:id="rId7" imgW="2413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2276475"/>
                        <a:ext cx="576263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80" name="Object 20"/>
          <p:cNvGraphicFramePr>
            <a:graphicFrameLocks noChangeAspect="1"/>
          </p:cNvGraphicFramePr>
          <p:nvPr/>
        </p:nvGraphicFramePr>
        <p:xfrm>
          <a:off x="1116013" y="2997200"/>
          <a:ext cx="22637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1" name="公式" r:id="rId9" imgW="1054100" imgH="228600" progId="Equation.3">
                  <p:embed/>
                </p:oleObj>
              </mc:Choice>
              <mc:Fallback>
                <p:oleObj name="公式" r:id="rId9" imgW="10541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997200"/>
                        <a:ext cx="226377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82" name="Object 22"/>
          <p:cNvGraphicFramePr>
            <a:graphicFrameLocks noChangeAspect="1"/>
          </p:cNvGraphicFramePr>
          <p:nvPr/>
        </p:nvGraphicFramePr>
        <p:xfrm>
          <a:off x="6156325" y="2997200"/>
          <a:ext cx="226377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2" name="公式" r:id="rId11" imgW="1054100" imgH="228600" progId="Equation.3">
                  <p:embed/>
                </p:oleObj>
              </mc:Choice>
              <mc:Fallback>
                <p:oleObj name="公式" r:id="rId11" imgW="10541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2997200"/>
                        <a:ext cx="2263775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83" name="Object 23"/>
          <p:cNvGraphicFramePr>
            <a:graphicFrameLocks noChangeAspect="1"/>
          </p:cNvGraphicFramePr>
          <p:nvPr/>
        </p:nvGraphicFramePr>
        <p:xfrm>
          <a:off x="2987675" y="3573463"/>
          <a:ext cx="44926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3" name="公式" r:id="rId12" imgW="177646" imgH="228402" progId="Equation.3">
                  <p:embed/>
                </p:oleObj>
              </mc:Choice>
              <mc:Fallback>
                <p:oleObj name="公式" r:id="rId12" imgW="177646" imgH="22840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573463"/>
                        <a:ext cx="449263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85" name="Object 25"/>
          <p:cNvGraphicFramePr>
            <a:graphicFrameLocks noChangeAspect="1"/>
          </p:cNvGraphicFramePr>
          <p:nvPr/>
        </p:nvGraphicFramePr>
        <p:xfrm>
          <a:off x="5795963" y="3644900"/>
          <a:ext cx="30321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4" name="公式" r:id="rId14" imgW="1511300" imgH="228600" progId="Equation.3">
                  <p:embed/>
                </p:oleObj>
              </mc:Choice>
              <mc:Fallback>
                <p:oleObj name="公式" r:id="rId14" imgW="15113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3644900"/>
                        <a:ext cx="30321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6187" name="Object 27"/>
          <p:cNvGraphicFramePr>
            <a:graphicFrameLocks noChangeAspect="1"/>
          </p:cNvGraphicFramePr>
          <p:nvPr/>
        </p:nvGraphicFramePr>
        <p:xfrm>
          <a:off x="971550" y="4797425"/>
          <a:ext cx="77771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5" name="公式" r:id="rId16" imgW="3606800" imgH="228600" progId="Equation.3">
                  <p:embed/>
                </p:oleObj>
              </mc:Choice>
              <mc:Fallback>
                <p:oleObj name="公式" r:id="rId16" imgW="36068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797425"/>
                        <a:ext cx="77771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7CF0590-B0EE-4AC1-8A9A-E0A47088504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1387DC-FD67-433A-AE7A-9FCE4D9CECC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6967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551863" cy="518477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黑体" panose="02010609060101010101" pitchFamily="49" charset="-122"/>
              </a:rPr>
              <a:t>例 对</a:t>
            </a:r>
            <a:r>
              <a:rPr lang="en-US" altLang="zh-CN" dirty="0">
                <a:latin typeface="黑体" panose="02010609060101010101" pitchFamily="49" charset="-122"/>
              </a:rPr>
              <a:t>{</a:t>
            </a:r>
            <a:r>
              <a:rPr lang="en-US" altLang="zh-CN" dirty="0">
                <a:latin typeface="Times New Roman" panose="02020603050405020304" pitchFamily="18" charset="0"/>
              </a:rPr>
              <a:t>1,2,…,n</a:t>
            </a:r>
            <a:r>
              <a:rPr lang="en-US" altLang="zh-CN" dirty="0">
                <a:latin typeface="黑体" panose="02010609060101010101" pitchFamily="49" charset="-122"/>
              </a:rPr>
              <a:t>}</a:t>
            </a:r>
            <a:r>
              <a:rPr lang="zh-CN" altLang="en-US" dirty="0">
                <a:latin typeface="黑体" panose="02010609060101010101" pitchFamily="49" charset="-122"/>
              </a:rPr>
              <a:t>的排列       计数，其中     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解 直接计数：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</a:rPr>
              <a:t>(1)</a:t>
            </a:r>
            <a:r>
              <a:rPr lang="en-US" altLang="zh-CN" dirty="0">
                <a:latin typeface="黑体" panose="02010609060101010101" pitchFamily="49" charset="-122"/>
              </a:rPr>
              <a:t>     </a:t>
            </a:r>
            <a:r>
              <a:rPr lang="zh-CN" altLang="en-US" dirty="0">
                <a:latin typeface="黑体" panose="02010609060101010101" pitchFamily="49" charset="-122"/>
              </a:rPr>
              <a:t>：有       个；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endParaRPr lang="en-US" altLang="zh-CN" dirty="0">
              <a:latin typeface="黑体" panose="02010609060101010101" pitchFamily="49" charset="-122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</a:rPr>
              <a:t>(n-1)           :</a:t>
            </a:r>
            <a:r>
              <a:rPr lang="zh-CN" altLang="en-US" dirty="0">
                <a:latin typeface="黑体" panose="02010609060101010101" pitchFamily="49" charset="-122"/>
              </a:rPr>
              <a:t>有       个；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共有            个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间接计数：     ：有       个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所以共有                       个       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19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20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07" name="Object 14"/>
          <p:cNvGraphicFramePr>
            <a:graphicFrameLocks noChangeAspect="1"/>
          </p:cNvGraphicFramePr>
          <p:nvPr/>
        </p:nvGraphicFramePr>
        <p:xfrm>
          <a:off x="4500563" y="1341438"/>
          <a:ext cx="11525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7" name="公式" r:id="rId3" imgW="533169" imgH="228501" progId="Equation.3">
                  <p:embed/>
                </p:oleObj>
              </mc:Choice>
              <mc:Fallback>
                <p:oleObj name="公式" r:id="rId3" imgW="533169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1341438"/>
                        <a:ext cx="115252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8" name="Object 16"/>
          <p:cNvGraphicFramePr>
            <a:graphicFrameLocks noChangeAspect="1"/>
          </p:cNvGraphicFramePr>
          <p:nvPr/>
        </p:nvGraphicFramePr>
        <p:xfrm>
          <a:off x="7451725" y="1341438"/>
          <a:ext cx="86360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8" name="公式" r:id="rId5" imgW="380835" imgH="215806" progId="Equation.3">
                  <p:embed/>
                </p:oleObj>
              </mc:Choice>
              <mc:Fallback>
                <p:oleObj name="公式" r:id="rId5" imgW="380835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341438"/>
                        <a:ext cx="86360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2" name="Object 18"/>
          <p:cNvGraphicFramePr>
            <a:graphicFrameLocks noChangeAspect="1"/>
          </p:cNvGraphicFramePr>
          <p:nvPr/>
        </p:nvGraphicFramePr>
        <p:xfrm>
          <a:off x="1403350" y="2565400"/>
          <a:ext cx="863600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39" name="公式" r:id="rId7" imgW="380835" imgH="215806" progId="Equation.3">
                  <p:embed/>
                </p:oleObj>
              </mc:Choice>
              <mc:Fallback>
                <p:oleObj name="公式" r:id="rId7" imgW="380835" imgH="21580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565400"/>
                        <a:ext cx="863600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3" name="Object 19"/>
          <p:cNvGraphicFramePr>
            <a:graphicFrameLocks noChangeAspect="1"/>
          </p:cNvGraphicFramePr>
          <p:nvPr/>
        </p:nvGraphicFramePr>
        <p:xfrm>
          <a:off x="2916238" y="2565400"/>
          <a:ext cx="109378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0" name="公式" r:id="rId9" imgW="482391" imgH="203112" progId="Equation.3">
                  <p:embed/>
                </p:oleObj>
              </mc:Choice>
              <mc:Fallback>
                <p:oleObj name="公式" r:id="rId9" imgW="482391" imgH="2031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565400"/>
                        <a:ext cx="109378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6" name="Object 22"/>
          <p:cNvGraphicFramePr>
            <a:graphicFrameLocks noChangeAspect="1"/>
          </p:cNvGraphicFramePr>
          <p:nvPr/>
        </p:nvGraphicFramePr>
        <p:xfrm>
          <a:off x="1619250" y="3789363"/>
          <a:ext cx="89217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1" name="公式" r:id="rId11" imgW="393359" imgH="215713" progId="Equation.3">
                  <p:embed/>
                </p:oleObj>
              </mc:Choice>
              <mc:Fallback>
                <p:oleObj name="公式" r:id="rId11" imgW="393359" imgH="215713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789363"/>
                        <a:ext cx="89217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7" name="Object 23"/>
          <p:cNvGraphicFramePr>
            <a:graphicFrameLocks noChangeAspect="1"/>
          </p:cNvGraphicFramePr>
          <p:nvPr/>
        </p:nvGraphicFramePr>
        <p:xfrm>
          <a:off x="3132138" y="3789363"/>
          <a:ext cx="1093787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2" name="公式" r:id="rId13" imgW="482391" imgH="203112" progId="Equation.3">
                  <p:embed/>
                </p:oleObj>
              </mc:Choice>
              <mc:Fallback>
                <p:oleObj name="公式" r:id="rId13" imgW="482391" imgH="2031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789363"/>
                        <a:ext cx="1093787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8" name="Object 24"/>
          <p:cNvGraphicFramePr>
            <a:graphicFrameLocks noChangeAspect="1"/>
          </p:cNvGraphicFramePr>
          <p:nvPr/>
        </p:nvGraphicFramePr>
        <p:xfrm>
          <a:off x="2555875" y="5013325"/>
          <a:ext cx="835025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3" name="公式" r:id="rId14" imgW="368140" imgH="215806" progId="Equation.3">
                  <p:embed/>
                </p:oleObj>
              </mc:Choice>
              <mc:Fallback>
                <p:oleObj name="公式" r:id="rId14" imgW="368140" imgH="21580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013325"/>
                        <a:ext cx="835025" cy="496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29" name="Object 25"/>
          <p:cNvGraphicFramePr>
            <a:graphicFrameLocks noChangeAspect="1"/>
          </p:cNvGraphicFramePr>
          <p:nvPr/>
        </p:nvGraphicFramePr>
        <p:xfrm>
          <a:off x="4356100" y="5013325"/>
          <a:ext cx="109378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公式" r:id="rId16" imgW="482391" imgH="203112" progId="Equation.3">
                  <p:embed/>
                </p:oleObj>
              </mc:Choice>
              <mc:Fallback>
                <p:oleObj name="公式" r:id="rId16" imgW="482391" imgH="20311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013325"/>
                        <a:ext cx="109378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30" name="Object 26"/>
          <p:cNvGraphicFramePr>
            <a:graphicFrameLocks noChangeAspect="1"/>
          </p:cNvGraphicFramePr>
          <p:nvPr/>
        </p:nvGraphicFramePr>
        <p:xfrm>
          <a:off x="2484438" y="5589588"/>
          <a:ext cx="377031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5" name="公式" r:id="rId17" imgW="1663700" imgH="203200" progId="Equation.3">
                  <p:embed/>
                </p:oleObj>
              </mc:Choice>
              <mc:Fallback>
                <p:oleObj name="公式" r:id="rId17" imgW="16637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5589588"/>
                        <a:ext cx="377031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6731" name="Object 27"/>
          <p:cNvGraphicFramePr>
            <a:graphicFrameLocks noChangeAspect="1"/>
          </p:cNvGraphicFramePr>
          <p:nvPr/>
        </p:nvGraphicFramePr>
        <p:xfrm>
          <a:off x="1692275" y="4365625"/>
          <a:ext cx="19859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6" name="公式" r:id="rId19" imgW="876300" imgH="203200" progId="Equation.3">
                  <p:embed/>
                </p:oleObj>
              </mc:Choice>
              <mc:Fallback>
                <p:oleObj name="公式" r:id="rId19" imgW="876300" imgH="2032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365625"/>
                        <a:ext cx="1985963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77FAB38-4EFB-45B0-B5B4-EF62517CDA3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76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7DB5C0-C251-4011-8F61-83F128D91196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17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/>
              <a:t>不依赖于某个布尔变量的布尔函数有        个。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 不依赖于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zh-CN" altLang="en-US"/>
              <a:t>个布尔变量的布尔函数有         个。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 设                       为不依赖于布尔变量</a:t>
            </a:r>
            <a:r>
              <a:rPr lang="en-US" altLang="zh-CN" i="1">
                <a:latin typeface="Times New Roman" panose="02020603050405020304" pitchFamily="18" charset="0"/>
              </a:rPr>
              <a:t>x</a:t>
            </a:r>
            <a:r>
              <a:rPr lang="en-US" altLang="zh-CN" i="1" baseline="-25000">
                <a:latin typeface="Times New Roman" panose="02020603050405020304" pitchFamily="18" charset="0"/>
              </a:rPr>
              <a:t>i</a:t>
            </a:r>
            <a:r>
              <a:rPr lang="zh-CN" altLang="en-US"/>
              <a:t>的函数的集合，那么所求函数的个数为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 当</a:t>
            </a:r>
            <a:r>
              <a:rPr lang="en-US" altLang="zh-CN">
                <a:latin typeface="Times New Roman" panose="02020603050405020304" pitchFamily="18" charset="0"/>
              </a:rPr>
              <a:t>n=2</a:t>
            </a:r>
            <a:r>
              <a:rPr lang="zh-CN" altLang="en-US"/>
              <a:t>时 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765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5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7664" name="Object 14"/>
          <p:cNvGraphicFramePr>
            <a:graphicFrameLocks noChangeAspect="1"/>
          </p:cNvGraphicFramePr>
          <p:nvPr/>
        </p:nvGraphicFramePr>
        <p:xfrm>
          <a:off x="6732588" y="1268413"/>
          <a:ext cx="86360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3" name="公式" r:id="rId3" imgW="342751" imgH="228501" progId="Equation.3">
                  <p:embed/>
                </p:oleObj>
              </mc:Choice>
              <mc:Fallback>
                <p:oleObj name="公式" r:id="rId3" imgW="342751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268413"/>
                        <a:ext cx="86360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7200" name="Object 16"/>
          <p:cNvGraphicFramePr>
            <a:graphicFrameLocks noChangeAspect="1"/>
          </p:cNvGraphicFramePr>
          <p:nvPr/>
        </p:nvGraphicFramePr>
        <p:xfrm>
          <a:off x="6588125" y="1844675"/>
          <a:ext cx="9366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4" name="公式" r:id="rId5" imgW="355446" imgH="228501" progId="Equation.3">
                  <p:embed/>
                </p:oleObj>
              </mc:Choice>
              <mc:Fallback>
                <p:oleObj name="公式" r:id="rId5" imgW="355446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844675"/>
                        <a:ext cx="936625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7202" name="Object 18"/>
          <p:cNvGraphicFramePr>
            <a:graphicFrameLocks noChangeAspect="1"/>
          </p:cNvGraphicFramePr>
          <p:nvPr/>
        </p:nvGraphicFramePr>
        <p:xfrm>
          <a:off x="1433513" y="2540000"/>
          <a:ext cx="26177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5" name="公式" r:id="rId7" imgW="1040948" imgH="228501" progId="Equation.3">
                  <p:embed/>
                </p:oleObj>
              </mc:Choice>
              <mc:Fallback>
                <p:oleObj name="公式" r:id="rId7" imgW="1040948" imgH="22850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3513" y="2540000"/>
                        <a:ext cx="26177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7204" name="Object 20"/>
          <p:cNvGraphicFramePr>
            <a:graphicFrameLocks noChangeAspect="1"/>
          </p:cNvGraphicFramePr>
          <p:nvPr/>
        </p:nvGraphicFramePr>
        <p:xfrm>
          <a:off x="1258888" y="3644900"/>
          <a:ext cx="7199312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6" name="公式" r:id="rId9" imgW="3378200" imgH="558800" progId="Equation.3">
                  <p:embed/>
                </p:oleObj>
              </mc:Choice>
              <mc:Fallback>
                <p:oleObj name="公式" r:id="rId9" imgW="3378200" imgH="5588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44900"/>
                        <a:ext cx="7199312" cy="1190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7206" name="Object 22"/>
          <p:cNvGraphicFramePr>
            <a:graphicFrameLocks noChangeAspect="1"/>
          </p:cNvGraphicFramePr>
          <p:nvPr/>
        </p:nvGraphicFramePr>
        <p:xfrm>
          <a:off x="1258888" y="5373688"/>
          <a:ext cx="74168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77" name="公式" r:id="rId11" imgW="3263900" imgH="304800" progId="Equation.3">
                  <p:embed/>
                </p:oleObj>
              </mc:Choice>
              <mc:Fallback>
                <p:oleObj name="公式" r:id="rId11" imgW="3263900" imgH="3048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373688"/>
                        <a:ext cx="74168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26B3F5-6E6F-4189-8B84-643A2392C54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86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8050A2-9FA7-40D0-B7A4-06CB820C24C6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18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3.9</a:t>
            </a:r>
            <a:r>
              <a:rPr lang="en-US" altLang="zh-CN"/>
              <a:t> </a:t>
            </a:r>
            <a:r>
              <a:rPr lang="zh-CN" altLang="en-US"/>
              <a:t>欧拉函数       表示不大于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，且与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/>
              <a:t>互素的正整数的个数。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设                       ，                     表示从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/>
              <a:t>到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中</a:t>
            </a:r>
            <a:r>
              <a:rPr lang="zh-CN" altLang="en-US"/>
              <a:t>能被     整除的数的集合，那么有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                                                            </a:t>
            </a:r>
            <a:r>
              <a:rPr lang="en-US" altLang="zh-CN">
                <a:latin typeface="Times New Roman" panose="02020603050405020304" pitchFamily="18" charset="0"/>
              </a:rPr>
              <a:t>,…</a:t>
            </a:r>
            <a:endParaRPr lang="en-US" altLang="zh-CN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867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18224" name="Object 16"/>
          <p:cNvGraphicFramePr>
            <a:graphicFrameLocks noChangeAspect="1"/>
          </p:cNvGraphicFramePr>
          <p:nvPr/>
        </p:nvGraphicFramePr>
        <p:xfrm>
          <a:off x="2484438" y="2492375"/>
          <a:ext cx="13747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1" name="公式" r:id="rId3" imgW="545626" imgH="203024" progId="Equation.3">
                  <p:embed/>
                </p:oleObj>
              </mc:Choice>
              <mc:Fallback>
                <p:oleObj name="公式" r:id="rId3" imgW="545626" imgH="2030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492375"/>
                        <a:ext cx="13747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26" name="Object 18"/>
          <p:cNvGraphicFramePr>
            <a:graphicFrameLocks noChangeAspect="1"/>
          </p:cNvGraphicFramePr>
          <p:nvPr/>
        </p:nvGraphicFramePr>
        <p:xfrm>
          <a:off x="971550" y="2492375"/>
          <a:ext cx="13430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2" name="公式" r:id="rId5" imgW="533169" imgH="203112" progId="Equation.3">
                  <p:embed/>
                </p:oleObj>
              </mc:Choice>
              <mc:Fallback>
                <p:oleObj name="公式" r:id="rId5" imgW="533169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492375"/>
                        <a:ext cx="13430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27" name="Object 19"/>
          <p:cNvGraphicFramePr>
            <a:graphicFrameLocks noChangeAspect="1"/>
          </p:cNvGraphicFramePr>
          <p:nvPr/>
        </p:nvGraphicFramePr>
        <p:xfrm>
          <a:off x="3995738" y="2492375"/>
          <a:ext cx="14065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3" name="公式" r:id="rId7" imgW="558558" imgH="203112" progId="Equation.3">
                  <p:embed/>
                </p:oleObj>
              </mc:Choice>
              <mc:Fallback>
                <p:oleObj name="公式" r:id="rId7" imgW="558558" imgH="20311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2492375"/>
                        <a:ext cx="14065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28" name="Object 20"/>
          <p:cNvGraphicFramePr>
            <a:graphicFrameLocks noChangeAspect="1"/>
          </p:cNvGraphicFramePr>
          <p:nvPr/>
        </p:nvGraphicFramePr>
        <p:xfrm>
          <a:off x="5508625" y="2463800"/>
          <a:ext cx="14065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4" name="公式" r:id="rId9" imgW="558558" imgH="203112" progId="Equation.3">
                  <p:embed/>
                </p:oleObj>
              </mc:Choice>
              <mc:Fallback>
                <p:oleObj name="公式" r:id="rId9" imgW="558558" imgH="20311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463800"/>
                        <a:ext cx="14065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29" name="Object 21"/>
          <p:cNvGraphicFramePr>
            <a:graphicFrameLocks noChangeAspect="1"/>
          </p:cNvGraphicFramePr>
          <p:nvPr/>
        </p:nvGraphicFramePr>
        <p:xfrm>
          <a:off x="7019925" y="2420938"/>
          <a:ext cx="14065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5" name="公式" r:id="rId11" imgW="558558" imgH="203112" progId="Equation.3">
                  <p:embed/>
                </p:oleObj>
              </mc:Choice>
              <mc:Fallback>
                <p:oleObj name="公式" r:id="rId11" imgW="558558" imgH="20311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2420938"/>
                        <a:ext cx="14065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30" name="Object 22"/>
          <p:cNvGraphicFramePr>
            <a:graphicFrameLocks noChangeAspect="1"/>
          </p:cNvGraphicFramePr>
          <p:nvPr/>
        </p:nvGraphicFramePr>
        <p:xfrm>
          <a:off x="1331913" y="2997200"/>
          <a:ext cx="24415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6" name="公式" r:id="rId13" imgW="1129810" imgH="266584" progId="Equation.3">
                  <p:embed/>
                </p:oleObj>
              </mc:Choice>
              <mc:Fallback>
                <p:oleObj name="公式" r:id="rId13" imgW="1129810" imgH="26658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997200"/>
                        <a:ext cx="244157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32" name="Object 24"/>
          <p:cNvGraphicFramePr>
            <a:graphicFrameLocks noChangeAspect="1"/>
          </p:cNvGraphicFramePr>
          <p:nvPr/>
        </p:nvGraphicFramePr>
        <p:xfrm>
          <a:off x="3924300" y="3068638"/>
          <a:ext cx="2466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7" name="公式" r:id="rId15" imgW="1040948" imgH="228501" progId="Equation.3">
                  <p:embed/>
                </p:oleObj>
              </mc:Choice>
              <mc:Fallback>
                <p:oleObj name="公式" r:id="rId15" imgW="1040948" imgH="22850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068638"/>
                        <a:ext cx="2466975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34" name="Object 26"/>
          <p:cNvGraphicFramePr>
            <a:graphicFrameLocks noChangeAspect="1"/>
          </p:cNvGraphicFramePr>
          <p:nvPr/>
        </p:nvGraphicFramePr>
        <p:xfrm>
          <a:off x="1619250" y="3573463"/>
          <a:ext cx="3968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8" name="公式" r:id="rId17" imgW="177646" imgH="228402" progId="Equation.3">
                  <p:embed/>
                </p:oleObj>
              </mc:Choice>
              <mc:Fallback>
                <p:oleObj name="公式" r:id="rId17" imgW="177646" imgH="228402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573463"/>
                        <a:ext cx="396875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36" name="Object 28"/>
          <p:cNvGraphicFramePr>
            <a:graphicFrameLocks noChangeAspect="1"/>
          </p:cNvGraphicFramePr>
          <p:nvPr/>
        </p:nvGraphicFramePr>
        <p:xfrm>
          <a:off x="1258888" y="4005263"/>
          <a:ext cx="345598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99" name="公式" r:id="rId19" imgW="1435100" imgH="444500" progId="Equation.3">
                  <p:embed/>
                </p:oleObj>
              </mc:Choice>
              <mc:Fallback>
                <p:oleObj name="公式" r:id="rId19" imgW="1435100" imgH="4445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05263"/>
                        <a:ext cx="3455987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18238" name="Object 30"/>
          <p:cNvGraphicFramePr>
            <a:graphicFrameLocks noChangeAspect="1"/>
          </p:cNvGraphicFramePr>
          <p:nvPr/>
        </p:nvGraphicFramePr>
        <p:xfrm>
          <a:off x="1258888" y="5013325"/>
          <a:ext cx="5689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0" name="公式" r:id="rId21" imgW="2336800" imgH="457200" progId="Equation.3">
                  <p:embed/>
                </p:oleObj>
              </mc:Choice>
              <mc:Fallback>
                <p:oleObj name="公式" r:id="rId21" imgW="2336800" imgH="4572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013325"/>
                        <a:ext cx="56896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98" name="Object 34"/>
          <p:cNvGraphicFramePr>
            <a:graphicFrameLocks noChangeAspect="1"/>
          </p:cNvGraphicFramePr>
          <p:nvPr/>
        </p:nvGraphicFramePr>
        <p:xfrm>
          <a:off x="3348038" y="1441450"/>
          <a:ext cx="80010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1" name="公式" r:id="rId23" imgW="317225" imgH="190335" progId="Equation.3">
                  <p:embed/>
                </p:oleObj>
              </mc:Choice>
              <mc:Fallback>
                <p:oleObj name="公式" r:id="rId23" imgW="317225" imgH="190335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441450"/>
                        <a:ext cx="80010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8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92549F-CFB5-410A-8685-BADDDC6B29F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96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760B29-C182-411B-84D6-11C1BD28A50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2970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0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1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1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712" name="Rectangle 15"/>
          <p:cNvSpPr>
            <a:spLocks noChangeArrowheads="1"/>
          </p:cNvSpPr>
          <p:nvPr/>
        </p:nvSpPr>
        <p:spPr bwMode="auto">
          <a:xfrm>
            <a:off x="0" y="28241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13" name="Object 16"/>
              <p:cNvSpPr txBox="1"/>
              <p:nvPr/>
            </p:nvSpPr>
            <p:spPr bwMode="auto">
              <a:xfrm>
                <a:off x="1305558" y="2060849"/>
                <a:ext cx="5786722" cy="2736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f>
                            <m:f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zh-CN" altLang="en-US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+⋯+</m:t>
                        </m:r>
                        <m:f>
                          <m:f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/>
                </a:r>
                <a:br>
                  <a:rPr lang="zh-CN" altLang="en-US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−⋯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rgbClr val="000000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713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5558" y="2060849"/>
                <a:ext cx="5786722" cy="27363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71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499761"/>
              </p:ext>
            </p:extLst>
          </p:nvPr>
        </p:nvGraphicFramePr>
        <p:xfrm>
          <a:off x="611560" y="1275355"/>
          <a:ext cx="403225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49" name="公式" r:id="rId4" imgW="1612900" imgH="279400" progId="Equation.3">
                  <p:embed/>
                </p:oleObj>
              </mc:Choice>
              <mc:Fallback>
                <p:oleObj name="公式" r:id="rId4" imgW="1612900" imgH="2794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275355"/>
                        <a:ext cx="403225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0042042"/>
              </p:ext>
            </p:extLst>
          </p:nvPr>
        </p:nvGraphicFramePr>
        <p:xfrm>
          <a:off x="1319064" y="5013176"/>
          <a:ext cx="424973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50" name="公式" r:id="rId6" imgW="2032000" imgH="482600" progId="Equation.3">
                  <p:embed/>
                </p:oleObj>
              </mc:Choice>
              <mc:Fallback>
                <p:oleObj name="公式" r:id="rId6" imgW="2032000" imgH="482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064" y="5013176"/>
                        <a:ext cx="424973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D997DB-8A59-4DCA-9A63-65372333580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07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012FA4-58A9-43E0-B1E2-E014A5D317C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例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3072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2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736" name="Rectangle 1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737" name="Object 14"/>
          <p:cNvGraphicFramePr>
            <a:graphicFrameLocks noChangeAspect="1"/>
          </p:cNvGraphicFramePr>
          <p:nvPr/>
        </p:nvGraphicFramePr>
        <p:xfrm>
          <a:off x="1476375" y="1557338"/>
          <a:ext cx="23749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0" name="公式" r:id="rId3" imgW="1054100" imgH="203200" progId="Equation.3">
                  <p:embed/>
                </p:oleObj>
              </mc:Choice>
              <mc:Fallback>
                <p:oleObj name="公式" r:id="rId3" imgW="1054100" imgH="203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557338"/>
                        <a:ext cx="23749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8" name="Rectangle 1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739" name="Object 16"/>
          <p:cNvGraphicFramePr>
            <a:graphicFrameLocks noChangeAspect="1"/>
          </p:cNvGraphicFramePr>
          <p:nvPr/>
        </p:nvGraphicFramePr>
        <p:xfrm>
          <a:off x="1187450" y="2349500"/>
          <a:ext cx="74168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1" name="公式" r:id="rId5" imgW="3149600" imgH="444500" progId="Equation.3">
                  <p:embed/>
                </p:oleObj>
              </mc:Choice>
              <mc:Fallback>
                <p:oleObj name="公式" r:id="rId5" imgW="3149600" imgH="444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9500"/>
                        <a:ext cx="74168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F205AB-8AA5-4D6F-9EF3-05C517F43830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17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FE2842-1C00-4F76-ABED-B91F4579DE9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22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3.10</a:t>
            </a:r>
            <a:r>
              <a:rPr lang="en-US" altLang="zh-CN" dirty="0"/>
              <a:t> </a:t>
            </a:r>
            <a:r>
              <a:rPr lang="zh-CN" altLang="en-US" dirty="0"/>
              <a:t>错排问题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</a:t>
            </a:r>
            <a:r>
              <a:rPr lang="zh-CN" altLang="en-US" dirty="0" smtClean="0"/>
              <a:t> </a:t>
            </a:r>
            <a:r>
              <a:rPr lang="zh-CN" altLang="en-US" dirty="0"/>
              <a:t>设                        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A</a:t>
            </a:r>
            <a:r>
              <a:rPr lang="en-US" altLang="zh-CN" dirty="0" smtClean="0">
                <a:latin typeface="Times New Roman" panose="02020603050405020304" pitchFamily="18" charset="0"/>
              </a:rPr>
              <a:t>i</a:t>
            </a:r>
            <a:r>
              <a:rPr lang="zh-CN" altLang="en-US" dirty="0"/>
              <a:t>在第</a:t>
            </a:r>
            <a:r>
              <a:rPr lang="en-US" altLang="zh-CN" dirty="0" err="1">
                <a:latin typeface="Times New Roman" panose="02020603050405020304" pitchFamily="18" charset="0"/>
              </a:rPr>
              <a:t>i</a:t>
            </a:r>
            <a:r>
              <a:rPr lang="zh-CN" altLang="en-US" dirty="0"/>
              <a:t>位排列的</a:t>
            </a:r>
            <a:r>
              <a:rPr lang="zh-CN" altLang="en-US" dirty="0" smtClean="0"/>
              <a:t>集合</a:t>
            </a:r>
            <a:r>
              <a:rPr lang="en-US" altLang="zh-CN" dirty="0" smtClean="0"/>
              <a:t>(</a:t>
            </a:r>
            <a:r>
              <a:rPr lang="zh-CN" altLang="en-US" dirty="0" smtClean="0"/>
              <a:t>即正确排</a:t>
            </a:r>
            <a:r>
              <a:rPr lang="en-US" altLang="zh-CN" dirty="0" smtClean="0"/>
              <a:t>Ai)</a:t>
            </a:r>
            <a:r>
              <a:rPr lang="zh-CN" altLang="en-US" dirty="0" smtClean="0"/>
              <a:t>，</a:t>
            </a:r>
            <a:r>
              <a:rPr lang="zh-CN" altLang="en-US" dirty="0"/>
              <a:t>则</a:t>
            </a:r>
            <a:r>
              <a:rPr lang="zh-CN" altLang="en-US" dirty="0" smtClean="0"/>
              <a:t>有：</a:t>
            </a:r>
            <a:endParaRPr lang="zh-CN" altLang="en-US" dirty="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 dirty="0"/>
          </a:p>
          <a:p>
            <a:pPr marL="571500" indent="-571500" algn="just" eaLnBrk="1" hangingPunct="1">
              <a:lnSpc>
                <a:spcPct val="120000"/>
              </a:lnSpc>
              <a:spcBef>
                <a:spcPct val="50000"/>
              </a:spcBef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                                                             ，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endParaRPr lang="en-US" altLang="zh-CN" dirty="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3175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2318" name="Object 14"/>
          <p:cNvGraphicFramePr>
            <a:graphicFrameLocks noChangeAspect="1"/>
          </p:cNvGraphicFramePr>
          <p:nvPr/>
        </p:nvGraphicFramePr>
        <p:xfrm>
          <a:off x="1316038" y="1916113"/>
          <a:ext cx="2468562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4" name="公式" r:id="rId3" imgW="1040948" imgH="228501" progId="Equation.3">
                  <p:embed/>
                </p:oleObj>
              </mc:Choice>
              <mc:Fallback>
                <p:oleObj name="公式" r:id="rId3" imgW="1040948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1916113"/>
                        <a:ext cx="2468562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2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2320" name="Object 16"/>
          <p:cNvGraphicFramePr>
            <a:graphicFrameLocks noChangeAspect="1"/>
          </p:cNvGraphicFramePr>
          <p:nvPr/>
        </p:nvGraphicFramePr>
        <p:xfrm>
          <a:off x="1116013" y="2492375"/>
          <a:ext cx="4392612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5" name="公式" r:id="rId5" imgW="1726451" imgH="253890" progId="Equation.3">
                  <p:embed/>
                </p:oleObj>
              </mc:Choice>
              <mc:Fallback>
                <p:oleObj name="公式" r:id="rId5" imgW="1726451" imgH="25389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92375"/>
                        <a:ext cx="4392612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4" name="Rectangle 19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2322" name="Object 18"/>
          <p:cNvGraphicFramePr>
            <a:graphicFrameLocks noChangeAspect="1"/>
          </p:cNvGraphicFramePr>
          <p:nvPr/>
        </p:nvGraphicFramePr>
        <p:xfrm>
          <a:off x="1116013" y="3141663"/>
          <a:ext cx="5903912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6" name="公式" r:id="rId7" imgW="2540000" imgH="279400" progId="Equation.3">
                  <p:embed/>
                </p:oleObj>
              </mc:Choice>
              <mc:Fallback>
                <p:oleObj name="公式" r:id="rId7" imgW="2540000" imgH="279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141663"/>
                        <a:ext cx="5903912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66" name="Rectangle 21"/>
          <p:cNvSpPr>
            <a:spLocks noChangeArrowheads="1"/>
          </p:cNvSpPr>
          <p:nvPr/>
        </p:nvSpPr>
        <p:spPr bwMode="auto">
          <a:xfrm>
            <a:off x="0" y="2938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2324" name="Object 20"/>
          <p:cNvGraphicFramePr>
            <a:graphicFrameLocks noChangeAspect="1"/>
          </p:cNvGraphicFramePr>
          <p:nvPr/>
        </p:nvGraphicFramePr>
        <p:xfrm>
          <a:off x="1042988" y="3860800"/>
          <a:ext cx="7561262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7" name="公式" r:id="rId9" imgW="3505200" imgH="520700" progId="Equation.3">
                  <p:embed/>
                </p:oleObj>
              </mc:Choice>
              <mc:Fallback>
                <p:oleObj name="公式" r:id="rId9" imgW="3505200" imgH="5207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60800"/>
                        <a:ext cx="7561262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2326" name="Object 22"/>
          <p:cNvGraphicFramePr>
            <a:graphicFrameLocks noChangeAspect="1"/>
          </p:cNvGraphicFramePr>
          <p:nvPr/>
        </p:nvGraphicFramePr>
        <p:xfrm>
          <a:off x="1130300" y="5114925"/>
          <a:ext cx="46085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8" name="公式" r:id="rId11" imgW="1968500" imgH="444500" progId="Equation.3">
                  <p:embed/>
                </p:oleObj>
              </mc:Choice>
              <mc:Fallback>
                <p:oleObj name="公式" r:id="rId11" imgW="1968500" imgH="4445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5114925"/>
                        <a:ext cx="4608513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75856" y="5986373"/>
            <a:ext cx="4339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注意计数：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alpha(m)</a:t>
            </a:r>
            <a:r>
              <a:rPr lang="zh-CN" altLang="en-US" dirty="0">
                <a:latin typeface="+mn-ea"/>
              </a:rPr>
              <a:t>的项数往往是</a:t>
            </a:r>
            <a:r>
              <a:rPr lang="en-US" altLang="zh-CN" dirty="0">
                <a:latin typeface="+mn-ea"/>
              </a:rPr>
              <a:t>C(n, m)</a:t>
            </a:r>
            <a:endParaRPr lang="zh-CN" altLang="en-US" dirty="0">
              <a:latin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D1396C-A10E-4EB0-9A13-EA301C67BF7B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27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4BB8F92-254D-4705-A926-6B25CA77780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23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268413"/>
            <a:ext cx="8875712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2.66 </a:t>
            </a:r>
            <a:r>
              <a:rPr lang="zh-CN" altLang="en-US"/>
              <a:t>在</a:t>
            </a:r>
            <a:r>
              <a:rPr lang="en-US" altLang="zh-CN">
                <a:latin typeface="Times New Roman" panose="02020603050405020304" pitchFamily="18" charset="0"/>
              </a:rPr>
              <a:t>8</a:t>
            </a:r>
            <a:r>
              <a:rPr lang="zh-CN" altLang="en-US"/>
              <a:t>个字母</a:t>
            </a:r>
            <a:r>
              <a:rPr lang="en-US" altLang="zh-CN">
                <a:latin typeface="Times New Roman" panose="02020603050405020304" pitchFamily="18" charset="0"/>
              </a:rPr>
              <a:t>A,B,C,D,E,F,G,H</a:t>
            </a:r>
            <a:r>
              <a:rPr lang="zh-CN" altLang="en-US"/>
              <a:t>的全排列中，求使</a:t>
            </a:r>
            <a:r>
              <a:rPr lang="en-US" altLang="zh-CN">
                <a:latin typeface="Times New Roman" panose="02020603050405020304" pitchFamily="18" charset="0"/>
              </a:rPr>
              <a:t>A,C,E,G</a:t>
            </a:r>
            <a:r>
              <a:rPr lang="zh-CN" altLang="en-US"/>
              <a:t>四个字母不在原来位置上的排列的数目。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解 设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,A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,A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en-US" altLang="zh-CN">
                <a:latin typeface="Times New Roman" panose="02020603050405020304" pitchFamily="18" charset="0"/>
              </a:rPr>
              <a:t>,A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zh-CN" altLang="en-US"/>
              <a:t>分别表示</a:t>
            </a:r>
            <a:r>
              <a:rPr lang="en-US" altLang="zh-CN">
                <a:latin typeface="Times New Roman" panose="02020603050405020304" pitchFamily="18" charset="0"/>
              </a:rPr>
              <a:t>A,C,E,G</a:t>
            </a:r>
            <a:r>
              <a:rPr lang="zh-CN" altLang="en-US"/>
              <a:t>在原来位置上排列的数目。所求数目为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3277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4" name="Rectangle 15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3342" name="Object 14"/>
          <p:cNvGraphicFramePr>
            <a:graphicFrameLocks noChangeAspect="1"/>
          </p:cNvGraphicFramePr>
          <p:nvPr/>
        </p:nvGraphicFramePr>
        <p:xfrm>
          <a:off x="1403350" y="3644900"/>
          <a:ext cx="6264275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7" name="公式" r:id="rId3" imgW="2743200" imgH="508000" progId="Equation.3">
                  <p:embed/>
                </p:oleObj>
              </mc:Choice>
              <mc:Fallback>
                <p:oleObj name="公式" r:id="rId3" imgW="2743200" imgH="5080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644900"/>
                        <a:ext cx="6264275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3344" name="Object 16"/>
          <p:cNvGraphicFramePr>
            <a:graphicFrameLocks noChangeAspect="1"/>
          </p:cNvGraphicFramePr>
          <p:nvPr/>
        </p:nvGraphicFramePr>
        <p:xfrm>
          <a:off x="1403350" y="4941888"/>
          <a:ext cx="6453188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8" name="公式" r:id="rId5" imgW="2705100" imgH="177800" progId="Equation.3">
                  <p:embed/>
                </p:oleObj>
              </mc:Choice>
              <mc:Fallback>
                <p:oleObj name="公式" r:id="rId5" imgW="2705100" imgH="1778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941888"/>
                        <a:ext cx="6453188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3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E2873D-AAA5-46B4-950E-4069E9EAC68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A12157-8CE4-40E0-8083-7360BFC75A26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习题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3.1</a:t>
            </a:r>
          </a:p>
          <a:p>
            <a:pPr eaLnBrk="1" hangingPunct="1"/>
            <a:r>
              <a:rPr lang="en-US" altLang="zh-CN"/>
              <a:t>3.2</a:t>
            </a:r>
          </a:p>
          <a:p>
            <a:pPr eaLnBrk="1" hangingPunct="1"/>
            <a:r>
              <a:rPr lang="en-US" altLang="zh-CN"/>
              <a:t>3.16</a:t>
            </a:r>
          </a:p>
          <a:p>
            <a:pPr eaLnBrk="1" hangingPunct="1"/>
            <a:r>
              <a:rPr lang="en-US" altLang="zh-CN"/>
              <a:t>3.62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3DE418F-7BD4-4699-B3E1-928B3BC9308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37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849C95-42FD-4026-9BC5-F32E7A937CE0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24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21688" cy="4824412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 smtClean="0"/>
              <a:t># </a:t>
            </a:r>
            <a:r>
              <a:rPr lang="zh-CN" altLang="en-US" dirty="0" smtClean="0"/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3.11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>
                <a:latin typeface="Times New Roman" panose="02020603050405020304" pitchFamily="18" charset="0"/>
              </a:rPr>
              <a:t>4</a:t>
            </a:r>
            <a:r>
              <a:rPr lang="zh-CN" altLang="en-US" dirty="0"/>
              <a:t>个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en-US" dirty="0"/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3</a:t>
            </a:r>
            <a:r>
              <a:rPr lang="zh-CN" altLang="en-US" dirty="0"/>
              <a:t>个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en-US" dirty="0"/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/>
              <a:t>的全排列中，求不出现</a:t>
            </a:r>
            <a:r>
              <a:rPr lang="en-US" altLang="zh-CN" dirty="0" err="1">
                <a:latin typeface="Times New Roman" panose="02020603050405020304" pitchFamily="18" charset="0"/>
              </a:rPr>
              <a:t>xxxx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</a:rPr>
              <a:t>yyy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</a:rPr>
              <a:t>zz</a:t>
            </a:r>
            <a:r>
              <a:rPr lang="zh-CN" altLang="en-US" dirty="0"/>
              <a:t>图象的排列数。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解 设                分别为出现 </a:t>
            </a:r>
            <a:r>
              <a:rPr lang="en-US" altLang="zh-CN" dirty="0" err="1">
                <a:latin typeface="Times New Roman" panose="02020603050405020304" pitchFamily="18" charset="0"/>
              </a:rPr>
              <a:t>xxxx</a:t>
            </a:r>
            <a:r>
              <a:rPr lang="zh-CN" altLang="en-US" dirty="0">
                <a:latin typeface="Times New Roman" panose="02020603050405020304" pitchFamily="18" charset="0"/>
              </a:rPr>
              <a:t>、 </a:t>
            </a:r>
            <a:r>
              <a:rPr lang="en-US" altLang="zh-CN" dirty="0" err="1">
                <a:latin typeface="Times New Roman" panose="02020603050405020304" pitchFamily="18" charset="0"/>
              </a:rPr>
              <a:t>yyy</a:t>
            </a:r>
            <a:r>
              <a:rPr lang="zh-CN" altLang="en-US" dirty="0">
                <a:latin typeface="Times New Roman" panose="02020603050405020304" pitchFamily="18" charset="0"/>
              </a:rPr>
              <a:t>、 </a:t>
            </a:r>
            <a:r>
              <a:rPr lang="en-US" altLang="zh-CN" dirty="0" err="1">
                <a:latin typeface="Times New Roman" panose="02020603050405020304" pitchFamily="18" charset="0"/>
              </a:rPr>
              <a:t>zz</a:t>
            </a:r>
            <a:r>
              <a:rPr lang="zh-CN" altLang="en-US" dirty="0">
                <a:latin typeface="Times New Roman" panose="02020603050405020304" pitchFamily="18" charset="0"/>
              </a:rPr>
              <a:t>图象的全排列的集合。则</a:t>
            </a:r>
            <a:endParaRPr lang="zh-CN" altLang="en-US" dirty="0"/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有限制的排列 </a:t>
            </a: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66" name="Object 14"/>
          <p:cNvGraphicFramePr>
            <a:graphicFrameLocks noChangeAspect="1"/>
          </p:cNvGraphicFramePr>
          <p:nvPr/>
        </p:nvGraphicFramePr>
        <p:xfrm>
          <a:off x="1763713" y="2565400"/>
          <a:ext cx="143986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3" name="公式" r:id="rId3" imgW="660400" imgH="228600" progId="Equation.3">
                  <p:embed/>
                </p:oleObj>
              </mc:Choice>
              <mc:Fallback>
                <p:oleObj name="公式" r:id="rId3" imgW="660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565400"/>
                        <a:ext cx="143986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68" name="Object 16"/>
          <p:cNvGraphicFramePr>
            <a:graphicFrameLocks noChangeAspect="1"/>
          </p:cNvGraphicFramePr>
          <p:nvPr/>
        </p:nvGraphicFramePr>
        <p:xfrm>
          <a:off x="1116013" y="3644900"/>
          <a:ext cx="1512887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4" name="公式" r:id="rId5" imgW="660113" imgH="406224" progId="Equation.3">
                  <p:embed/>
                </p:oleObj>
              </mc:Choice>
              <mc:Fallback>
                <p:oleObj name="公式" r:id="rId5" imgW="660113" imgH="4062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644900"/>
                        <a:ext cx="1512887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70" name="Object 18"/>
          <p:cNvGraphicFramePr>
            <a:graphicFrameLocks noChangeAspect="1"/>
          </p:cNvGraphicFramePr>
          <p:nvPr/>
        </p:nvGraphicFramePr>
        <p:xfrm>
          <a:off x="2987675" y="3644900"/>
          <a:ext cx="151288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5" name="公式" r:id="rId7" imgW="660113" imgH="406224" progId="Equation.3">
                  <p:embed/>
                </p:oleObj>
              </mc:Choice>
              <mc:Fallback>
                <p:oleObj name="公式" r:id="rId7" imgW="660113" imgH="40622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644900"/>
                        <a:ext cx="151288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72" name="Object 20"/>
          <p:cNvGraphicFramePr>
            <a:graphicFrameLocks noChangeAspect="1"/>
          </p:cNvGraphicFramePr>
          <p:nvPr/>
        </p:nvGraphicFramePr>
        <p:xfrm>
          <a:off x="4859338" y="3644900"/>
          <a:ext cx="151130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6" name="公式" r:id="rId9" imgW="660113" imgH="406224" progId="Equation.3">
                  <p:embed/>
                </p:oleObj>
              </mc:Choice>
              <mc:Fallback>
                <p:oleObj name="公式" r:id="rId9" imgW="660113" imgH="40622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644900"/>
                        <a:ext cx="151130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74" name="Object 22"/>
          <p:cNvGraphicFramePr>
            <a:graphicFrameLocks noChangeAspect="1"/>
          </p:cNvGraphicFramePr>
          <p:nvPr/>
        </p:nvGraphicFramePr>
        <p:xfrm>
          <a:off x="6659563" y="3716338"/>
          <a:ext cx="1800225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7" name="公式" r:id="rId11" imgW="863225" imgH="406224" progId="Equation.3">
                  <p:embed/>
                </p:oleObj>
              </mc:Choice>
              <mc:Fallback>
                <p:oleObj name="公式" r:id="rId11" imgW="863225" imgH="406224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3716338"/>
                        <a:ext cx="1800225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76" name="Object 24"/>
          <p:cNvGraphicFramePr>
            <a:graphicFrameLocks noChangeAspect="1"/>
          </p:cNvGraphicFramePr>
          <p:nvPr/>
        </p:nvGraphicFramePr>
        <p:xfrm>
          <a:off x="1174750" y="4711700"/>
          <a:ext cx="202882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8" name="公式" r:id="rId13" imgW="863225" imgH="406224" progId="Equation.3">
                  <p:embed/>
                </p:oleObj>
              </mc:Choice>
              <mc:Fallback>
                <p:oleObj name="公式" r:id="rId13" imgW="863225" imgH="406224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4750" y="4711700"/>
                        <a:ext cx="202882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78" name="Object 26"/>
          <p:cNvGraphicFramePr>
            <a:graphicFrameLocks noChangeAspect="1"/>
          </p:cNvGraphicFramePr>
          <p:nvPr/>
        </p:nvGraphicFramePr>
        <p:xfrm>
          <a:off x="3492500" y="4724400"/>
          <a:ext cx="201612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9" name="公式" r:id="rId15" imgW="863225" imgH="406224" progId="Equation.3">
                  <p:embed/>
                </p:oleObj>
              </mc:Choice>
              <mc:Fallback>
                <p:oleObj name="公式" r:id="rId15" imgW="863225" imgH="406224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4724400"/>
                        <a:ext cx="2016125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4380" name="Object 28"/>
          <p:cNvGraphicFramePr>
            <a:graphicFrameLocks noChangeAspect="1"/>
          </p:cNvGraphicFramePr>
          <p:nvPr/>
        </p:nvGraphicFramePr>
        <p:xfrm>
          <a:off x="5867400" y="4941888"/>
          <a:ext cx="24479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30" name="公式" r:id="rId17" imgW="1143000" imgH="254000" progId="Equation.3">
                  <p:embed/>
                </p:oleObj>
              </mc:Choice>
              <mc:Fallback>
                <p:oleObj name="公式" r:id="rId17" imgW="1143000" imgH="254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941888"/>
                        <a:ext cx="24479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1DC3D3-AF91-4B5A-9A1F-95F020B91EC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C22414-A906-49DE-A06F-35C0E601C08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642350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所有全排列的个数为：     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有限制的排列</a:t>
            </a:r>
          </a:p>
        </p:txBody>
      </p:sp>
      <p:sp>
        <p:nvSpPr>
          <p:cNvPr id="3482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2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3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3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832" name="Rectangle 15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4833" name="Object 14"/>
          <p:cNvGraphicFramePr>
            <a:graphicFrameLocks noChangeAspect="1"/>
          </p:cNvGraphicFramePr>
          <p:nvPr/>
        </p:nvGraphicFramePr>
        <p:xfrm>
          <a:off x="4356100" y="1125538"/>
          <a:ext cx="1008063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9" name="公式" r:id="rId3" imgW="406048" imgH="406048" progId="Equation.3">
                  <p:embed/>
                </p:oleObj>
              </mc:Choice>
              <mc:Fallback>
                <p:oleObj name="公式" r:id="rId3" imgW="406048" imgH="40604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1125538"/>
                        <a:ext cx="1008063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4" name="Rectangle 17"/>
          <p:cNvSpPr>
            <a:spLocks noChangeArrowheads="1"/>
          </p:cNvSpPr>
          <p:nvPr/>
        </p:nvSpPr>
        <p:spPr bwMode="auto">
          <a:xfrm>
            <a:off x="0" y="27955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25392" name="Object 16"/>
          <p:cNvGraphicFramePr>
            <a:graphicFrameLocks noChangeAspect="1"/>
          </p:cNvGraphicFramePr>
          <p:nvPr/>
        </p:nvGraphicFramePr>
        <p:xfrm>
          <a:off x="1331913" y="2060575"/>
          <a:ext cx="216058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0" name="公式" r:id="rId5" imgW="876300" imgH="279400" progId="Equation.3">
                  <p:embed/>
                </p:oleObj>
              </mc:Choice>
              <mc:Fallback>
                <p:oleObj name="公式" r:id="rId5" imgW="876300" imgH="279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060575"/>
                        <a:ext cx="2160587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5394" name="Object 18"/>
          <p:cNvGraphicFramePr>
            <a:graphicFrameLocks noChangeAspect="1"/>
          </p:cNvGraphicFramePr>
          <p:nvPr/>
        </p:nvGraphicFramePr>
        <p:xfrm>
          <a:off x="1187450" y="5445125"/>
          <a:ext cx="67691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1" name="公式" r:id="rId7" imgW="2933700" imgH="177800" progId="Equation.3">
                  <p:embed/>
                </p:oleObj>
              </mc:Choice>
              <mc:Fallback>
                <p:oleObj name="公式" r:id="rId7" imgW="2933700" imgH="177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445125"/>
                        <a:ext cx="67691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5395" name="Object 19"/>
          <p:cNvGraphicFramePr>
            <a:graphicFrameLocks noChangeAspect="1"/>
          </p:cNvGraphicFramePr>
          <p:nvPr/>
        </p:nvGraphicFramePr>
        <p:xfrm>
          <a:off x="971550" y="2781300"/>
          <a:ext cx="6408738" cy="144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2" name="公式" r:id="rId9" imgW="2921000" imgH="660400" progId="Equation.3">
                  <p:embed/>
                </p:oleObj>
              </mc:Choice>
              <mc:Fallback>
                <p:oleObj name="公式" r:id="rId9" imgW="2921000" imgH="6604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781300"/>
                        <a:ext cx="6408738" cy="1443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5396" name="Object 20"/>
          <p:cNvGraphicFramePr>
            <a:graphicFrameLocks noChangeAspect="1"/>
          </p:cNvGraphicFramePr>
          <p:nvPr/>
        </p:nvGraphicFramePr>
        <p:xfrm>
          <a:off x="1116013" y="4292600"/>
          <a:ext cx="6480175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43" name="公式" r:id="rId11" imgW="2781300" imgH="406400" progId="Equation.3">
                  <p:embed/>
                </p:oleObj>
              </mc:Choice>
              <mc:Fallback>
                <p:oleObj name="公式" r:id="rId11" imgW="2781300" imgH="4064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292600"/>
                        <a:ext cx="6480175" cy="944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BC0C91-C4E9-4FA1-A35A-D29A18738710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68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9ECDBAA-537B-4C0F-8433-25C3CDB08612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28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642350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个元素的一个排列                 可以看作是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个棋子在           的棋盘上的一种布局，每行每列有且仅有一个棋子，其中      是棋盘第 </a:t>
            </a:r>
            <a:r>
              <a:rPr lang="en-US" altLang="zh-CN">
                <a:latin typeface="Times New Roman" panose="02020603050405020304" pitchFamily="18" charset="0"/>
              </a:rPr>
              <a:t>i </a:t>
            </a:r>
            <a:r>
              <a:rPr lang="zh-CN" altLang="en-US">
                <a:latin typeface="Times New Roman" panose="02020603050405020304" pitchFamily="18" charset="0"/>
              </a:rPr>
              <a:t>行棋子所在的列数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例如 排列</a:t>
            </a:r>
            <a:r>
              <a:rPr lang="en-US" altLang="zh-CN">
                <a:latin typeface="Times New Roman" panose="02020603050405020304" pitchFamily="18" charset="0"/>
              </a:rPr>
              <a:t>3 1 4 2</a:t>
            </a:r>
            <a:r>
              <a:rPr lang="zh-CN" altLang="en-US"/>
              <a:t>所对应的棋盘布局如下图所示 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878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879" name="Object 14"/>
          <p:cNvGraphicFramePr>
            <a:graphicFrameLocks noChangeAspect="1"/>
          </p:cNvGraphicFramePr>
          <p:nvPr/>
        </p:nvGraphicFramePr>
        <p:xfrm>
          <a:off x="3995738" y="1341438"/>
          <a:ext cx="143351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0" name="公式" r:id="rId3" imgW="660400" imgH="228600" progId="Equation.3">
                  <p:embed/>
                </p:oleObj>
              </mc:Choice>
              <mc:Fallback>
                <p:oleObj name="公式" r:id="rId3" imgW="660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341438"/>
                        <a:ext cx="1433512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0" name="Rectangle 17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881" name="Object 16"/>
          <p:cNvGraphicFramePr>
            <a:graphicFrameLocks noChangeAspect="1"/>
          </p:cNvGraphicFramePr>
          <p:nvPr/>
        </p:nvGraphicFramePr>
        <p:xfrm>
          <a:off x="1331913" y="1930400"/>
          <a:ext cx="8699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1" name="公式" r:id="rId5" imgW="342751" imgH="139639" progId="Equation.3">
                  <p:embed/>
                </p:oleObj>
              </mc:Choice>
              <mc:Fallback>
                <p:oleObj name="公式" r:id="rId5" imgW="342751" imgH="13963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30400"/>
                        <a:ext cx="8699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2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6883" name="Object 18"/>
          <p:cNvGraphicFramePr>
            <a:graphicFrameLocks noChangeAspect="1"/>
          </p:cNvGraphicFramePr>
          <p:nvPr/>
        </p:nvGraphicFramePr>
        <p:xfrm>
          <a:off x="3492500" y="2349500"/>
          <a:ext cx="3968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02" name="公式" r:id="rId7" imgW="177646" imgH="228402" progId="Equation.3">
                  <p:embed/>
                </p:oleObj>
              </mc:Choice>
              <mc:Fallback>
                <p:oleObj name="公式" r:id="rId7" imgW="177646" imgH="22840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349500"/>
                        <a:ext cx="3968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916238" y="3573463"/>
            <a:ext cx="2484437" cy="2376487"/>
            <a:chOff x="8370" y="7467"/>
            <a:chExt cx="2040" cy="1845"/>
          </a:xfrm>
        </p:grpSpPr>
        <p:grpSp>
          <p:nvGrpSpPr>
            <p:cNvPr id="36885" name="Group 21"/>
            <p:cNvGrpSpPr>
              <a:grpSpLocks/>
            </p:cNvGrpSpPr>
            <p:nvPr/>
          </p:nvGrpSpPr>
          <p:grpSpPr bwMode="auto">
            <a:xfrm>
              <a:off x="8370" y="7467"/>
              <a:ext cx="2040" cy="1845"/>
              <a:chOff x="6704" y="7785"/>
              <a:chExt cx="2040" cy="1845"/>
            </a:xfrm>
          </p:grpSpPr>
          <p:grpSp>
            <p:nvGrpSpPr>
              <p:cNvPr id="36890" name="Group 22"/>
              <p:cNvGrpSpPr>
                <a:grpSpLocks/>
              </p:cNvGrpSpPr>
              <p:nvPr/>
            </p:nvGrpSpPr>
            <p:grpSpPr bwMode="auto">
              <a:xfrm>
                <a:off x="7200" y="7785"/>
                <a:ext cx="1544" cy="1410"/>
                <a:chOff x="7200" y="7680"/>
                <a:chExt cx="1544" cy="1410"/>
              </a:xfrm>
            </p:grpSpPr>
            <p:sp>
              <p:nvSpPr>
                <p:cNvPr id="36893" name="Rectangle 23"/>
                <p:cNvSpPr>
                  <a:spLocks noChangeArrowheads="1"/>
                </p:cNvSpPr>
                <p:nvPr/>
              </p:nvSpPr>
              <p:spPr bwMode="auto">
                <a:xfrm>
                  <a:off x="7200" y="7680"/>
                  <a:ext cx="1544" cy="1404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36894" name="Line 24"/>
                <p:cNvSpPr>
                  <a:spLocks noChangeShapeType="1"/>
                </p:cNvSpPr>
                <p:nvPr/>
              </p:nvSpPr>
              <p:spPr bwMode="auto">
                <a:xfrm>
                  <a:off x="7200" y="8040"/>
                  <a:ext cx="153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9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7200" y="8385"/>
                  <a:ext cx="153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96" name="Line 26"/>
                <p:cNvSpPr>
                  <a:spLocks noChangeShapeType="1"/>
                </p:cNvSpPr>
                <p:nvPr/>
              </p:nvSpPr>
              <p:spPr bwMode="auto">
                <a:xfrm>
                  <a:off x="7200" y="8730"/>
                  <a:ext cx="153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97" name="Line 27"/>
                <p:cNvSpPr>
                  <a:spLocks noChangeShapeType="1"/>
                </p:cNvSpPr>
                <p:nvPr/>
              </p:nvSpPr>
              <p:spPr bwMode="auto">
                <a:xfrm>
                  <a:off x="7590" y="7695"/>
                  <a:ext cx="0" cy="139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98" name="Line 28"/>
                <p:cNvSpPr>
                  <a:spLocks noChangeShapeType="1"/>
                </p:cNvSpPr>
                <p:nvPr/>
              </p:nvSpPr>
              <p:spPr bwMode="auto">
                <a:xfrm>
                  <a:off x="7964" y="7695"/>
                  <a:ext cx="0" cy="139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899" name="Line 29"/>
                <p:cNvSpPr>
                  <a:spLocks noChangeShapeType="1"/>
                </p:cNvSpPr>
                <p:nvPr/>
              </p:nvSpPr>
              <p:spPr bwMode="auto">
                <a:xfrm>
                  <a:off x="8354" y="7695"/>
                  <a:ext cx="0" cy="1395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891" name="Text Box 30"/>
              <p:cNvSpPr txBox="1">
                <a:spLocks noChangeArrowheads="1"/>
              </p:cNvSpPr>
              <p:nvPr/>
            </p:nvSpPr>
            <p:spPr bwMode="auto">
              <a:xfrm>
                <a:off x="6704" y="7830"/>
                <a:ext cx="420" cy="13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</a:p>
              <a:p>
                <a:pPr algn="ctr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000" b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 b="0">
                  <a:ea typeface="Dotum" pitchFamily="34" charset="-127"/>
                </a:endParaRPr>
              </a:p>
            </p:txBody>
          </p:sp>
          <p:sp>
            <p:nvSpPr>
              <p:cNvPr id="36892" name="Text Box 31"/>
              <p:cNvSpPr txBox="1">
                <a:spLocks noChangeArrowheads="1"/>
              </p:cNvSpPr>
              <p:nvPr/>
            </p:nvSpPr>
            <p:spPr bwMode="auto">
              <a:xfrm>
                <a:off x="7230" y="9315"/>
                <a:ext cx="1438" cy="31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  </a:t>
                </a:r>
                <a:r>
                  <a: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1     2    3    4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 b="0">
                  <a:ea typeface="Dotum" pitchFamily="34" charset="-127"/>
                </a:endParaRPr>
              </a:p>
            </p:txBody>
          </p:sp>
        </p:grpSp>
        <p:sp>
          <p:nvSpPr>
            <p:cNvPr id="36886" name="Oval 32"/>
            <p:cNvSpPr>
              <a:spLocks noChangeArrowheads="1"/>
            </p:cNvSpPr>
            <p:nvPr/>
          </p:nvSpPr>
          <p:spPr bwMode="auto">
            <a:xfrm>
              <a:off x="9748" y="7572"/>
              <a:ext cx="150" cy="1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36887" name="Oval 33"/>
            <p:cNvSpPr>
              <a:spLocks noChangeArrowheads="1"/>
            </p:cNvSpPr>
            <p:nvPr/>
          </p:nvSpPr>
          <p:spPr bwMode="auto">
            <a:xfrm>
              <a:off x="9016" y="7917"/>
              <a:ext cx="150" cy="1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36888" name="Oval 34"/>
            <p:cNvSpPr>
              <a:spLocks noChangeArrowheads="1"/>
            </p:cNvSpPr>
            <p:nvPr/>
          </p:nvSpPr>
          <p:spPr bwMode="auto">
            <a:xfrm>
              <a:off x="10140" y="8277"/>
              <a:ext cx="150" cy="1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36889" name="Oval 35"/>
            <p:cNvSpPr>
              <a:spLocks noChangeArrowheads="1"/>
            </p:cNvSpPr>
            <p:nvPr/>
          </p:nvSpPr>
          <p:spPr bwMode="auto">
            <a:xfrm>
              <a:off x="9376" y="8592"/>
              <a:ext cx="150" cy="16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84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F6E8F9-30B3-4A54-AE63-28A3E1A2F6C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709AC5-D405-4EE1-A827-0B8DE785706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kumimoji="0" lang="en-US" altLang="zh-CN" sz="1400" b="0" dirty="0">
              <a:ea typeface="宋体" panose="02010600030101010101" pitchFamily="2" charset="-122"/>
            </a:endParaRPr>
          </a:p>
        </p:txBody>
      </p:sp>
      <p:sp>
        <p:nvSpPr>
          <p:cNvPr id="10697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黑体" panose="02010609060101010101" pitchFamily="49" charset="-122"/>
              </a:rPr>
              <a:t>例 计算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黑体" panose="02010609060101010101" pitchFamily="49" charset="-122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</a:rPr>
              <a:t>600</a:t>
            </a:r>
            <a:r>
              <a:rPr lang="zh-CN" altLang="en-US" dirty="0">
                <a:latin typeface="Times New Roman" panose="02020603050405020304" pitchFamily="18" charset="0"/>
              </a:rPr>
              <a:t>中不能被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整除的整数个数。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证 能被</a:t>
            </a:r>
            <a:r>
              <a:rPr lang="en-US" altLang="zh-CN" dirty="0">
                <a:latin typeface="Times New Roman" panose="02020603050405020304" pitchFamily="18" charset="0"/>
              </a:rPr>
              <a:t>6</a:t>
            </a:r>
            <a:r>
              <a:rPr lang="zh-CN" altLang="en-US" dirty="0">
                <a:latin typeface="Times New Roman" panose="02020603050405020304" pitchFamily="18" charset="0"/>
              </a:rPr>
              <a:t>整除的整数个数为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spcBef>
                <a:spcPct val="40000"/>
              </a:spcBef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所求数的个数为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一般，若                                ，则 </a:t>
            </a:r>
          </a:p>
          <a:p>
            <a:pPr marL="571500" indent="-571500" algn="just" eaLnBrk="1" hangingPunct="1">
              <a:spcBef>
                <a:spcPct val="60000"/>
              </a:spcBef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                        或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922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2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3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697742" name="Object 14"/>
          <p:cNvGraphicFramePr>
            <a:graphicFrameLocks noChangeAspect="1"/>
          </p:cNvGraphicFramePr>
          <p:nvPr/>
        </p:nvGraphicFramePr>
        <p:xfrm>
          <a:off x="2555875" y="2636838"/>
          <a:ext cx="20161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0" name="公式" r:id="rId3" imgW="939392" imgH="215806" progId="Equation.3">
                  <p:embed/>
                </p:oleObj>
              </mc:Choice>
              <mc:Fallback>
                <p:oleObj name="公式" r:id="rId3" imgW="939392" imgH="21580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201612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7744" name="Object 16"/>
          <p:cNvGraphicFramePr>
            <a:graphicFrameLocks noChangeAspect="1"/>
          </p:cNvGraphicFramePr>
          <p:nvPr/>
        </p:nvGraphicFramePr>
        <p:xfrm>
          <a:off x="2484438" y="3716338"/>
          <a:ext cx="2232025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1" name="公式" r:id="rId5" imgW="1015559" imgH="177723" progId="Equation.3">
                  <p:embed/>
                </p:oleObj>
              </mc:Choice>
              <mc:Fallback>
                <p:oleObj name="公式" r:id="rId5" imgW="1015559" imgH="17772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716338"/>
                        <a:ext cx="2232025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697746" name="Object 18"/>
              <p:cNvSpPr txBox="1"/>
              <p:nvPr/>
            </p:nvSpPr>
            <p:spPr bwMode="auto">
              <a:xfrm>
                <a:off x="2413484" y="4193338"/>
                <a:ext cx="3238636" cy="5318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为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有限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集合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97746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3484" y="4193338"/>
                <a:ext cx="3238636" cy="531806"/>
              </a:xfrm>
              <a:prstGeom prst="rect">
                <a:avLst/>
              </a:prstGeom>
              <a:blipFill>
                <a:blip r:embed="rId7"/>
                <a:stretch>
                  <a:fillRect l="-565" b="-45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697748" name="Object 20"/>
          <p:cNvGraphicFramePr>
            <a:graphicFrameLocks noChangeAspect="1"/>
          </p:cNvGraphicFramePr>
          <p:nvPr/>
        </p:nvGraphicFramePr>
        <p:xfrm>
          <a:off x="1447800" y="4810125"/>
          <a:ext cx="2232025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2" name="公式" r:id="rId8" imgW="952087" imgH="228501" progId="Equation.3">
                  <p:embed/>
                </p:oleObj>
              </mc:Choice>
              <mc:Fallback>
                <p:oleObj name="公式" r:id="rId8" imgW="952087" imgH="22850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810125"/>
                        <a:ext cx="2232025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97752" name="Object 24"/>
          <p:cNvGraphicFramePr>
            <a:graphicFrameLocks noChangeAspect="1"/>
          </p:cNvGraphicFramePr>
          <p:nvPr/>
        </p:nvGraphicFramePr>
        <p:xfrm>
          <a:off x="4427538" y="4797425"/>
          <a:ext cx="2303462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3" name="公式" r:id="rId10" imgW="990600" imgH="228600" progId="Equation.3">
                  <p:embed/>
                </p:oleObj>
              </mc:Choice>
              <mc:Fallback>
                <p:oleObj name="公式" r:id="rId10" imgW="9906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4797425"/>
                        <a:ext cx="2303462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BD08B3-8634-416D-BCC5-AA70009083A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78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393164-FC92-44F6-8E6D-998A9893F486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可以把棋盘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推广到任意形状。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令         表示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zh-CN" altLang="en-US"/>
              <a:t>只棋子布到棋盘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的不同的方案数，规则是当一个棋子置于棋盘的某一格子时，则这一格子所在的行和列都不能再布任何棋子。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3789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89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904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7905" name="Object 14"/>
          <p:cNvGraphicFramePr>
            <a:graphicFrameLocks noChangeAspect="1"/>
          </p:cNvGraphicFramePr>
          <p:nvPr/>
        </p:nvGraphicFramePr>
        <p:xfrm>
          <a:off x="1258888" y="1916113"/>
          <a:ext cx="792162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36" name="公式" r:id="rId3" imgW="381000" imgH="228600" progId="Equation.3">
                  <p:embed/>
                </p:oleObj>
              </mc:Choice>
              <mc:Fallback>
                <p:oleObj name="公式" r:id="rId3" imgW="3810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916113"/>
                        <a:ext cx="792162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6" name="Rectangle 40"/>
          <p:cNvSpPr>
            <a:spLocks noChangeArrowheads="1"/>
          </p:cNvSpPr>
          <p:nvPr/>
        </p:nvSpPr>
        <p:spPr bwMode="auto">
          <a:xfrm>
            <a:off x="0" y="31829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7907" name="Group 71"/>
          <p:cNvGrpSpPr>
            <a:grpSpLocks/>
          </p:cNvGrpSpPr>
          <p:nvPr/>
        </p:nvGrpSpPr>
        <p:grpSpPr bwMode="auto">
          <a:xfrm>
            <a:off x="1187450" y="3844925"/>
            <a:ext cx="1343025" cy="504825"/>
            <a:chOff x="738" y="2341"/>
            <a:chExt cx="846" cy="318"/>
          </a:xfrm>
        </p:grpSpPr>
        <p:graphicFrame>
          <p:nvGraphicFramePr>
            <p:cNvPr id="37932" name="Object 39"/>
            <p:cNvGraphicFramePr>
              <a:graphicFrameLocks noChangeAspect="1"/>
            </p:cNvGraphicFramePr>
            <p:nvPr/>
          </p:nvGraphicFramePr>
          <p:xfrm>
            <a:off x="738" y="2341"/>
            <a:ext cx="84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7" name="公式" r:id="rId5" imgW="596641" imgH="215806" progId="Equation.3">
                    <p:embed/>
                  </p:oleObj>
                </mc:Choice>
                <mc:Fallback>
                  <p:oleObj name="公式" r:id="rId5" imgW="596641" imgH="215806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8" y="2341"/>
                          <a:ext cx="84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7933" name="Group 42"/>
            <p:cNvGrpSpPr>
              <a:grpSpLocks/>
            </p:cNvGrpSpPr>
            <p:nvPr/>
          </p:nvGrpSpPr>
          <p:grpSpPr bwMode="auto">
            <a:xfrm>
              <a:off x="930" y="2341"/>
              <a:ext cx="272" cy="317"/>
              <a:chOff x="2474" y="9690"/>
              <a:chExt cx="420" cy="420"/>
            </a:xfrm>
          </p:grpSpPr>
          <p:sp>
            <p:nvSpPr>
              <p:cNvPr id="37934" name="AutoShape 43"/>
              <p:cNvSpPr>
                <a:spLocks noChangeArrowheads="1"/>
              </p:cNvSpPr>
              <p:nvPr/>
            </p:nvSpPr>
            <p:spPr bwMode="auto">
              <a:xfrm>
                <a:off x="2474" y="9690"/>
                <a:ext cx="420" cy="42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35" name="Rectangle 44"/>
              <p:cNvSpPr>
                <a:spLocks noChangeArrowheads="1"/>
              </p:cNvSpPr>
              <p:nvPr/>
            </p:nvSpPr>
            <p:spPr bwMode="auto">
              <a:xfrm>
                <a:off x="2550" y="9795"/>
                <a:ext cx="254" cy="2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</p:grpSp>
      <p:grpSp>
        <p:nvGrpSpPr>
          <p:cNvPr id="37908" name="Group 69"/>
          <p:cNvGrpSpPr>
            <a:grpSpLocks/>
          </p:cNvGrpSpPr>
          <p:nvPr/>
        </p:nvGrpSpPr>
        <p:grpSpPr bwMode="auto">
          <a:xfrm>
            <a:off x="3132138" y="3789363"/>
            <a:ext cx="1371600" cy="719137"/>
            <a:chOff x="1846" y="2296"/>
            <a:chExt cx="864" cy="453"/>
          </a:xfrm>
        </p:grpSpPr>
        <p:grpSp>
          <p:nvGrpSpPr>
            <p:cNvPr id="37927" name="Group 45"/>
            <p:cNvGrpSpPr>
              <a:grpSpLocks/>
            </p:cNvGrpSpPr>
            <p:nvPr/>
          </p:nvGrpSpPr>
          <p:grpSpPr bwMode="auto">
            <a:xfrm>
              <a:off x="2064" y="2296"/>
              <a:ext cx="272" cy="453"/>
              <a:chOff x="3672" y="9600"/>
              <a:chExt cx="422" cy="660"/>
            </a:xfrm>
          </p:grpSpPr>
          <p:sp>
            <p:nvSpPr>
              <p:cNvPr id="37929" name="AutoShape 46"/>
              <p:cNvSpPr>
                <a:spLocks noChangeArrowheads="1"/>
              </p:cNvSpPr>
              <p:nvPr/>
            </p:nvSpPr>
            <p:spPr bwMode="auto">
              <a:xfrm>
                <a:off x="3672" y="9600"/>
                <a:ext cx="422" cy="66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30" name="Rectangle 47"/>
              <p:cNvSpPr>
                <a:spLocks noChangeArrowheads="1"/>
              </p:cNvSpPr>
              <p:nvPr/>
            </p:nvSpPr>
            <p:spPr bwMode="auto">
              <a:xfrm>
                <a:off x="3750" y="9723"/>
                <a:ext cx="264" cy="45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31" name="Line 48"/>
              <p:cNvSpPr>
                <a:spLocks noChangeShapeType="1"/>
              </p:cNvSpPr>
              <p:nvPr/>
            </p:nvSpPr>
            <p:spPr bwMode="auto">
              <a:xfrm>
                <a:off x="3750" y="9930"/>
                <a:ext cx="27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7928" name="Object 49"/>
            <p:cNvGraphicFramePr>
              <a:graphicFrameLocks noChangeAspect="1"/>
            </p:cNvGraphicFramePr>
            <p:nvPr/>
          </p:nvGraphicFramePr>
          <p:xfrm>
            <a:off x="1846" y="2332"/>
            <a:ext cx="864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8" name="公式" r:id="rId7" imgW="609336" imgH="215806" progId="Equation.3">
                    <p:embed/>
                  </p:oleObj>
                </mc:Choice>
                <mc:Fallback>
                  <p:oleObj name="公式" r:id="rId7" imgW="609336" imgH="215806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46" y="2332"/>
                          <a:ext cx="864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909" name="Group 68"/>
          <p:cNvGrpSpPr>
            <a:grpSpLocks/>
          </p:cNvGrpSpPr>
          <p:nvPr/>
        </p:nvGrpSpPr>
        <p:grpSpPr bwMode="auto">
          <a:xfrm>
            <a:off x="5003800" y="3811588"/>
            <a:ext cx="1714500" cy="720725"/>
            <a:chOff x="3016" y="2296"/>
            <a:chExt cx="1080" cy="454"/>
          </a:xfrm>
        </p:grpSpPr>
        <p:grpSp>
          <p:nvGrpSpPr>
            <p:cNvPr id="37922" name="Group 51"/>
            <p:cNvGrpSpPr>
              <a:grpSpLocks/>
            </p:cNvGrpSpPr>
            <p:nvPr/>
          </p:nvGrpSpPr>
          <p:grpSpPr bwMode="auto">
            <a:xfrm>
              <a:off x="3243" y="2296"/>
              <a:ext cx="454" cy="454"/>
              <a:chOff x="4812" y="9555"/>
              <a:chExt cx="648" cy="660"/>
            </a:xfrm>
          </p:grpSpPr>
          <p:sp>
            <p:nvSpPr>
              <p:cNvPr id="37924" name="AutoShape 52"/>
              <p:cNvSpPr>
                <a:spLocks noChangeArrowheads="1"/>
              </p:cNvSpPr>
              <p:nvPr/>
            </p:nvSpPr>
            <p:spPr bwMode="auto">
              <a:xfrm>
                <a:off x="4812" y="9555"/>
                <a:ext cx="648" cy="66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25" name="Rectangle 53"/>
              <p:cNvSpPr>
                <a:spLocks noChangeArrowheads="1"/>
              </p:cNvSpPr>
              <p:nvPr/>
            </p:nvSpPr>
            <p:spPr bwMode="auto">
              <a:xfrm>
                <a:off x="4904" y="9615"/>
                <a:ext cx="240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26" name="Rectangle 54"/>
              <p:cNvSpPr>
                <a:spLocks noChangeArrowheads="1"/>
              </p:cNvSpPr>
              <p:nvPr/>
            </p:nvSpPr>
            <p:spPr bwMode="auto">
              <a:xfrm>
                <a:off x="5144" y="9870"/>
                <a:ext cx="226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37923" name="Object 55"/>
            <p:cNvGraphicFramePr>
              <a:graphicFrameLocks noChangeAspect="1"/>
            </p:cNvGraphicFramePr>
            <p:nvPr/>
          </p:nvGraphicFramePr>
          <p:xfrm>
            <a:off x="3016" y="2341"/>
            <a:ext cx="108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39" name="公式" r:id="rId9" imgW="761669" imgH="215806" progId="Equation.3">
                    <p:embed/>
                  </p:oleObj>
                </mc:Choice>
                <mc:Fallback>
                  <p:oleObj name="公式" r:id="rId9" imgW="761669" imgH="215806" progId="Equation.3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341"/>
                          <a:ext cx="108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910" name="Group 70"/>
          <p:cNvGrpSpPr>
            <a:grpSpLocks/>
          </p:cNvGrpSpPr>
          <p:nvPr/>
        </p:nvGrpSpPr>
        <p:grpSpPr bwMode="auto">
          <a:xfrm>
            <a:off x="1116013" y="4868863"/>
            <a:ext cx="1371600" cy="792162"/>
            <a:chOff x="693" y="2886"/>
            <a:chExt cx="864" cy="499"/>
          </a:xfrm>
        </p:grpSpPr>
        <p:grpSp>
          <p:nvGrpSpPr>
            <p:cNvPr id="37917" name="Group 56"/>
            <p:cNvGrpSpPr>
              <a:grpSpLocks/>
            </p:cNvGrpSpPr>
            <p:nvPr/>
          </p:nvGrpSpPr>
          <p:grpSpPr bwMode="auto">
            <a:xfrm>
              <a:off x="930" y="2886"/>
              <a:ext cx="272" cy="499"/>
              <a:chOff x="3672" y="9600"/>
              <a:chExt cx="422" cy="660"/>
            </a:xfrm>
          </p:grpSpPr>
          <p:sp>
            <p:nvSpPr>
              <p:cNvPr id="37919" name="AutoShape 57"/>
              <p:cNvSpPr>
                <a:spLocks noChangeArrowheads="1"/>
              </p:cNvSpPr>
              <p:nvPr/>
            </p:nvSpPr>
            <p:spPr bwMode="auto">
              <a:xfrm>
                <a:off x="3672" y="9600"/>
                <a:ext cx="422" cy="66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20" name="Rectangle 58"/>
              <p:cNvSpPr>
                <a:spLocks noChangeArrowheads="1"/>
              </p:cNvSpPr>
              <p:nvPr/>
            </p:nvSpPr>
            <p:spPr bwMode="auto">
              <a:xfrm>
                <a:off x="3750" y="9723"/>
                <a:ext cx="264" cy="45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21" name="Line 59"/>
              <p:cNvSpPr>
                <a:spLocks noChangeShapeType="1"/>
              </p:cNvSpPr>
              <p:nvPr/>
            </p:nvSpPr>
            <p:spPr bwMode="auto">
              <a:xfrm>
                <a:off x="3750" y="9930"/>
                <a:ext cx="27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7918" name="Object 60"/>
            <p:cNvGraphicFramePr>
              <a:graphicFrameLocks noChangeAspect="1"/>
            </p:cNvGraphicFramePr>
            <p:nvPr/>
          </p:nvGraphicFramePr>
          <p:xfrm>
            <a:off x="693" y="2976"/>
            <a:ext cx="864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0" name="公式" r:id="rId11" imgW="609336" imgH="215806" progId="Equation.3">
                    <p:embed/>
                  </p:oleObj>
                </mc:Choice>
                <mc:Fallback>
                  <p:oleObj name="公式" r:id="rId11" imgW="609336" imgH="215806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" y="2976"/>
                          <a:ext cx="864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911" name="Group 67"/>
          <p:cNvGrpSpPr>
            <a:grpSpLocks/>
          </p:cNvGrpSpPr>
          <p:nvPr/>
        </p:nvGrpSpPr>
        <p:grpSpPr bwMode="auto">
          <a:xfrm>
            <a:off x="2987675" y="4941888"/>
            <a:ext cx="1685925" cy="865187"/>
            <a:chOff x="1973" y="2931"/>
            <a:chExt cx="1062" cy="545"/>
          </a:xfrm>
        </p:grpSpPr>
        <p:grpSp>
          <p:nvGrpSpPr>
            <p:cNvPr id="37912" name="Group 61"/>
            <p:cNvGrpSpPr>
              <a:grpSpLocks/>
            </p:cNvGrpSpPr>
            <p:nvPr/>
          </p:nvGrpSpPr>
          <p:grpSpPr bwMode="auto">
            <a:xfrm>
              <a:off x="2200" y="2931"/>
              <a:ext cx="499" cy="545"/>
              <a:chOff x="4812" y="9555"/>
              <a:chExt cx="648" cy="660"/>
            </a:xfrm>
          </p:grpSpPr>
          <p:sp>
            <p:nvSpPr>
              <p:cNvPr id="37914" name="AutoShape 62"/>
              <p:cNvSpPr>
                <a:spLocks noChangeArrowheads="1"/>
              </p:cNvSpPr>
              <p:nvPr/>
            </p:nvSpPr>
            <p:spPr bwMode="auto">
              <a:xfrm>
                <a:off x="4812" y="9555"/>
                <a:ext cx="648" cy="66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15" name="Rectangle 63"/>
              <p:cNvSpPr>
                <a:spLocks noChangeArrowheads="1"/>
              </p:cNvSpPr>
              <p:nvPr/>
            </p:nvSpPr>
            <p:spPr bwMode="auto">
              <a:xfrm>
                <a:off x="4904" y="9615"/>
                <a:ext cx="240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37916" name="Rectangle 64"/>
              <p:cNvSpPr>
                <a:spLocks noChangeArrowheads="1"/>
              </p:cNvSpPr>
              <p:nvPr/>
            </p:nvSpPr>
            <p:spPr bwMode="auto">
              <a:xfrm>
                <a:off x="5144" y="9870"/>
                <a:ext cx="226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37913" name="Object 66"/>
            <p:cNvGraphicFramePr>
              <a:graphicFrameLocks noChangeAspect="1"/>
            </p:cNvGraphicFramePr>
            <p:nvPr/>
          </p:nvGraphicFramePr>
          <p:xfrm>
            <a:off x="1973" y="3022"/>
            <a:ext cx="1062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41" name="公式" r:id="rId13" imgW="748975" imgH="215806" progId="Equation.3">
                    <p:embed/>
                  </p:oleObj>
                </mc:Choice>
                <mc:Fallback>
                  <p:oleObj name="公式" r:id="rId13" imgW="748975" imgH="215806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3" y="3022"/>
                          <a:ext cx="1062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E467EE-DE4A-4B57-979A-33DD993AD6C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89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ED5AA7A-95CB-4C54-AE2B-9B54A395FD0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304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/>
              <a:t>对于给定的棋盘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，称下列多项式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 sz="160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</a:t>
            </a:r>
            <a:r>
              <a:rPr lang="zh-CN" altLang="en-US">
                <a:latin typeface="Times New Roman" panose="02020603050405020304" pitchFamily="18" charset="0"/>
              </a:rPr>
              <a:t>为棋盘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的棋盘多项式，其中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为棋盘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的格子数，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并定义                 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例如对右图所示的棋盘，其棋盘多项式为</a:t>
            </a:r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3891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1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928" name="Rectangle 1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8929" name="Object 14"/>
          <p:cNvGraphicFramePr>
            <a:graphicFrameLocks noChangeAspect="1"/>
          </p:cNvGraphicFramePr>
          <p:nvPr/>
        </p:nvGraphicFramePr>
        <p:xfrm>
          <a:off x="2268538" y="1844675"/>
          <a:ext cx="29527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8" name="公式" r:id="rId3" imgW="1205977" imgH="393529" progId="Equation.3">
                  <p:embed/>
                </p:oleObj>
              </mc:Choice>
              <mc:Fallback>
                <p:oleObj name="公式" r:id="rId3" imgW="1205977" imgH="39352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844675"/>
                        <a:ext cx="2952750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7308850" y="4292600"/>
            <a:ext cx="936625" cy="1512888"/>
            <a:chOff x="6990" y="12165"/>
            <a:chExt cx="690" cy="855"/>
          </a:xfrm>
        </p:grpSpPr>
        <p:sp>
          <p:nvSpPr>
            <p:cNvPr id="38934" name="Rectangle 17"/>
            <p:cNvSpPr>
              <a:spLocks noChangeArrowheads="1"/>
            </p:cNvSpPr>
            <p:nvPr/>
          </p:nvSpPr>
          <p:spPr bwMode="auto">
            <a:xfrm>
              <a:off x="7004" y="12450"/>
              <a:ext cx="330" cy="57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38935" name="Rectangle 18"/>
            <p:cNvSpPr>
              <a:spLocks noChangeArrowheads="1"/>
            </p:cNvSpPr>
            <p:nvPr/>
          </p:nvSpPr>
          <p:spPr bwMode="auto">
            <a:xfrm>
              <a:off x="7350" y="12165"/>
              <a:ext cx="330" cy="58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38936" name="Line 19"/>
            <p:cNvSpPr>
              <a:spLocks noChangeShapeType="1"/>
            </p:cNvSpPr>
            <p:nvPr/>
          </p:nvSpPr>
          <p:spPr bwMode="auto">
            <a:xfrm flipH="1">
              <a:off x="6990" y="12750"/>
              <a:ext cx="3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937" name="Line 20"/>
            <p:cNvSpPr>
              <a:spLocks noChangeShapeType="1"/>
            </p:cNvSpPr>
            <p:nvPr/>
          </p:nvSpPr>
          <p:spPr bwMode="auto">
            <a:xfrm>
              <a:off x="7350" y="12450"/>
              <a:ext cx="31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931" name="Rectangle 2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0517" name="Object 21"/>
          <p:cNvGraphicFramePr>
            <a:graphicFrameLocks noChangeAspect="1"/>
          </p:cNvGraphicFramePr>
          <p:nvPr/>
        </p:nvGraphicFramePr>
        <p:xfrm>
          <a:off x="1908175" y="4652963"/>
          <a:ext cx="333692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39" name="公式" r:id="rId5" imgW="1282700" imgH="228600" progId="Equation.3">
                  <p:embed/>
                </p:oleObj>
              </mc:Choice>
              <mc:Fallback>
                <p:oleObj name="公式" r:id="rId5" imgW="12827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652963"/>
                        <a:ext cx="333692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33" name="Object 23"/>
          <p:cNvGraphicFramePr>
            <a:graphicFrameLocks noChangeAspect="1"/>
          </p:cNvGraphicFramePr>
          <p:nvPr/>
        </p:nvGraphicFramePr>
        <p:xfrm>
          <a:off x="1851025" y="3500438"/>
          <a:ext cx="146050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40" name="公式" r:id="rId7" imgW="596900" imgH="228600" progId="Equation.3">
                  <p:embed/>
                </p:oleObj>
              </mc:Choice>
              <mc:Fallback>
                <p:oleObj name="公式" r:id="rId7" imgW="5969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1025" y="3500438"/>
                        <a:ext cx="146050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0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51B0EBF-EF63-43B0-8138-2DF8B96E53E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3993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74B95A-4A19-4FB2-8DE0-F6A9A3F8A39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31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/>
              <a:t>在棋盘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上选定一个格子，将         分为两类：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>
                <a:latin typeface="Times New Roman" panose="02020603050405020304" pitchFamily="18" charset="0"/>
              </a:rPr>
              <a:t>(1)</a:t>
            </a:r>
            <a:r>
              <a:rPr lang="zh-CN" altLang="en-US"/>
              <a:t>该格子放置棋子</a:t>
            </a:r>
            <a:r>
              <a:rPr lang="zh-CN" altLang="en-US">
                <a:latin typeface="Times New Roman" panose="02020603050405020304" pitchFamily="18" charset="0"/>
              </a:rPr>
              <a:t>：</a:t>
            </a:r>
            <a:r>
              <a:rPr lang="zh-CN" altLang="en-US"/>
              <a:t>有           种放法；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>
                <a:latin typeface="Times New Roman" panose="02020603050405020304" pitchFamily="18" charset="0"/>
              </a:rPr>
              <a:t>(2)</a:t>
            </a:r>
            <a:r>
              <a:rPr lang="zh-CN" altLang="en-US"/>
              <a:t>该格子不放置棋子</a:t>
            </a:r>
            <a:r>
              <a:rPr lang="en-US" altLang="zh-CN">
                <a:latin typeface="Times New Roman" panose="02020603050405020304" pitchFamily="18" charset="0"/>
              </a:rPr>
              <a:t>:</a:t>
            </a:r>
            <a:r>
              <a:rPr lang="zh-CN" altLang="en-US"/>
              <a:t>有          种放法</a:t>
            </a:r>
            <a:r>
              <a:rPr lang="en-US" altLang="zh-CN"/>
              <a:t>.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/>
              <a:t>    </a:t>
            </a:r>
            <a:r>
              <a:rPr lang="zh-CN" altLang="en-US"/>
              <a:t>故有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其中      表示从棋盘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中删除所选定格子所在的行和列后所得到的棋盘，而     表示从棋盘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/>
              <a:t>中删除所选定格子后所得到的棋盘。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3994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94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9944" name="Object 14"/>
          <p:cNvGraphicFramePr>
            <a:graphicFrameLocks noChangeAspect="1"/>
          </p:cNvGraphicFramePr>
          <p:nvPr/>
        </p:nvGraphicFramePr>
        <p:xfrm>
          <a:off x="5508625" y="1341438"/>
          <a:ext cx="863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" name="公式" r:id="rId3" imgW="381000" imgH="228600" progId="Equation.3">
                  <p:embed/>
                </p:oleObj>
              </mc:Choice>
              <mc:Fallback>
                <p:oleObj name="公式" r:id="rId3" imgW="3810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341438"/>
                        <a:ext cx="863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1536" name="Object 16"/>
          <p:cNvGraphicFramePr>
            <a:graphicFrameLocks noChangeAspect="1"/>
          </p:cNvGraphicFramePr>
          <p:nvPr/>
        </p:nvGraphicFramePr>
        <p:xfrm>
          <a:off x="4572000" y="1989138"/>
          <a:ext cx="1085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" name="公式" r:id="rId5" imgW="520700" imgH="228600" progId="Equation.3">
                  <p:embed/>
                </p:oleObj>
              </mc:Choice>
              <mc:Fallback>
                <p:oleObj name="公式" r:id="rId5" imgW="5207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989138"/>
                        <a:ext cx="1085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1538" name="Object 18"/>
          <p:cNvGraphicFramePr>
            <a:graphicFrameLocks noChangeAspect="1"/>
          </p:cNvGraphicFramePr>
          <p:nvPr/>
        </p:nvGraphicFramePr>
        <p:xfrm>
          <a:off x="4643438" y="2565400"/>
          <a:ext cx="1008062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2" name="公式" r:id="rId7" imgW="444307" imgH="228501" progId="Equation.3">
                  <p:embed/>
                </p:oleObj>
              </mc:Choice>
              <mc:Fallback>
                <p:oleObj name="公式" r:id="rId7" imgW="444307" imgH="22850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565400"/>
                        <a:ext cx="1008062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1540" name="Object 20"/>
          <p:cNvGraphicFramePr>
            <a:graphicFrameLocks noChangeAspect="1"/>
          </p:cNvGraphicFramePr>
          <p:nvPr/>
        </p:nvGraphicFramePr>
        <p:xfrm>
          <a:off x="1619250" y="4365625"/>
          <a:ext cx="4270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3" name="公式" r:id="rId9" imgW="190500" imgH="228600" progId="Equation.3">
                  <p:embed/>
                </p:oleObj>
              </mc:Choice>
              <mc:Fallback>
                <p:oleObj name="公式" r:id="rId9" imgW="1905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365625"/>
                        <a:ext cx="4270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1542" name="Object 22"/>
          <p:cNvGraphicFramePr>
            <a:graphicFrameLocks noChangeAspect="1"/>
          </p:cNvGraphicFramePr>
          <p:nvPr/>
        </p:nvGraphicFramePr>
        <p:xfrm>
          <a:off x="4932363" y="4868863"/>
          <a:ext cx="4492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4" name="公式" r:id="rId11" imgW="203112" imgH="228501" progId="Equation.3">
                  <p:embed/>
                </p:oleObj>
              </mc:Choice>
              <mc:Fallback>
                <p:oleObj name="公式" r:id="rId11" imgW="203112" imgH="22850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868863"/>
                        <a:ext cx="4492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1544" name="Object 24"/>
          <p:cNvGraphicFramePr>
            <a:graphicFrameLocks noChangeAspect="1"/>
          </p:cNvGraphicFramePr>
          <p:nvPr/>
        </p:nvGraphicFramePr>
        <p:xfrm>
          <a:off x="2124075" y="3644900"/>
          <a:ext cx="360045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5" name="公式" r:id="rId13" imgW="1549400" imgH="228600" progId="Equation.3">
                  <p:embed/>
                </p:oleObj>
              </mc:Choice>
              <mc:Fallback>
                <p:oleObj name="公式" r:id="rId13" imgW="15494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644900"/>
                        <a:ext cx="360045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17E35F0-68A8-417F-8BB5-D69970913736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09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867D3C-229B-4E97-8190-8AB2EFEA7120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黑体" panose="02010609060101010101" pitchFamily="49" charset="-122"/>
              </a:rPr>
              <a:t>由上述关系得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6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976" name="Rectangle 15"/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2558" name="Object 14"/>
          <p:cNvGraphicFramePr>
            <a:graphicFrameLocks noChangeAspect="1"/>
          </p:cNvGraphicFramePr>
          <p:nvPr/>
        </p:nvGraphicFramePr>
        <p:xfrm>
          <a:off x="3708400" y="1700213"/>
          <a:ext cx="3135313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4" name="公式" r:id="rId3" imgW="1307532" imgH="393529" progId="Equation.3">
                  <p:embed/>
                </p:oleObj>
              </mc:Choice>
              <mc:Fallback>
                <p:oleObj name="公式" r:id="rId3" imgW="1307532" imgH="39352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700213"/>
                        <a:ext cx="3135313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8" name="Object 16"/>
          <p:cNvGraphicFramePr>
            <a:graphicFrameLocks noChangeAspect="1"/>
          </p:cNvGraphicFramePr>
          <p:nvPr/>
        </p:nvGraphicFramePr>
        <p:xfrm>
          <a:off x="900113" y="1700213"/>
          <a:ext cx="287972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5" name="公式" r:id="rId5" imgW="1180588" imgH="393529" progId="Equation.3">
                  <p:embed/>
                </p:oleObj>
              </mc:Choice>
              <mc:Fallback>
                <p:oleObj name="公式" r:id="rId5" imgW="1180588" imgH="393529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00213"/>
                        <a:ext cx="2879725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2561" name="Object 17"/>
          <p:cNvGraphicFramePr>
            <a:graphicFrameLocks noChangeAspect="1"/>
          </p:cNvGraphicFramePr>
          <p:nvPr/>
        </p:nvGraphicFramePr>
        <p:xfrm>
          <a:off x="1763713" y="4437063"/>
          <a:ext cx="48514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6" name="公式" r:id="rId7" imgW="2145369" imgH="393529" progId="Equation.3">
                  <p:embed/>
                </p:oleObj>
              </mc:Choice>
              <mc:Fallback>
                <p:oleObj name="公式" r:id="rId7" imgW="2145369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437063"/>
                        <a:ext cx="485140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2562" name="Object 18"/>
          <p:cNvGraphicFramePr>
            <a:graphicFrameLocks noChangeAspect="1"/>
          </p:cNvGraphicFramePr>
          <p:nvPr/>
        </p:nvGraphicFramePr>
        <p:xfrm>
          <a:off x="1704975" y="2636838"/>
          <a:ext cx="4872038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7" name="公式" r:id="rId9" imgW="2082800" imgH="393700" progId="Equation.3">
                  <p:embed/>
                </p:oleObj>
              </mc:Choice>
              <mc:Fallback>
                <p:oleObj name="公式" r:id="rId9" imgW="2082800" imgH="393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2636838"/>
                        <a:ext cx="4872038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2563" name="Object 19"/>
          <p:cNvGraphicFramePr>
            <a:graphicFrameLocks noChangeAspect="1"/>
          </p:cNvGraphicFramePr>
          <p:nvPr/>
        </p:nvGraphicFramePr>
        <p:xfrm>
          <a:off x="1882775" y="3500438"/>
          <a:ext cx="55943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8" name="公式" r:id="rId11" imgW="2374900" imgH="393700" progId="Equation.3">
                  <p:embed/>
                </p:oleObj>
              </mc:Choice>
              <mc:Fallback>
                <p:oleObj name="公式" r:id="rId11" imgW="2374900" imgH="3937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3500438"/>
                        <a:ext cx="55943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82" name="Rectangle 21"/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2564" name="Object 20"/>
          <p:cNvGraphicFramePr>
            <a:graphicFrameLocks noChangeAspect="1"/>
          </p:cNvGraphicFramePr>
          <p:nvPr/>
        </p:nvGraphicFramePr>
        <p:xfrm>
          <a:off x="1763713" y="5445125"/>
          <a:ext cx="2663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9" name="公式" r:id="rId13" imgW="1143000" imgH="228600" progId="Equation.3">
                  <p:embed/>
                </p:oleObj>
              </mc:Choice>
              <mc:Fallback>
                <p:oleObj name="公式" r:id="rId13" imgW="11430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5445125"/>
                        <a:ext cx="26638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2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1DB879-6639-4210-92D9-E6367AF396D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1987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509EF8-AD36-4C53-BBE4-F6BD512B0C2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268413"/>
            <a:ext cx="8353425" cy="4824412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zh-CN">
              <a:latin typeface="黑体" panose="02010609060101010101" pitchFamily="49" charset="-122"/>
            </a:endParaRPr>
          </a:p>
        </p:txBody>
      </p:sp>
      <p:graphicFrame>
        <p:nvGraphicFramePr>
          <p:cNvPr id="41990" name="Object 2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082675" y="1701800"/>
          <a:ext cx="1296988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6" name="公式" r:id="rId3" imgW="698197" imgH="165028" progId="Equation.3">
                  <p:embed/>
                </p:oleObj>
              </mc:Choice>
              <mc:Fallback>
                <p:oleObj name="公式" r:id="rId3" imgW="698197" imgH="16502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1701800"/>
                        <a:ext cx="1296988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1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2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3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4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99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1998" name="Group 14"/>
          <p:cNvGrpSpPr>
            <a:grpSpLocks/>
          </p:cNvGrpSpPr>
          <p:nvPr/>
        </p:nvGrpSpPr>
        <p:grpSpPr bwMode="auto">
          <a:xfrm>
            <a:off x="1547813" y="1557338"/>
            <a:ext cx="781050" cy="776287"/>
            <a:chOff x="2472" y="1350"/>
            <a:chExt cx="648" cy="720"/>
          </a:xfrm>
        </p:grpSpPr>
        <p:grpSp>
          <p:nvGrpSpPr>
            <p:cNvPr id="42030" name="Group 15"/>
            <p:cNvGrpSpPr>
              <a:grpSpLocks/>
            </p:cNvGrpSpPr>
            <p:nvPr/>
          </p:nvGrpSpPr>
          <p:grpSpPr bwMode="auto">
            <a:xfrm>
              <a:off x="2518" y="1434"/>
              <a:ext cx="526" cy="540"/>
              <a:chOff x="2534" y="4125"/>
              <a:chExt cx="526" cy="540"/>
            </a:xfrm>
          </p:grpSpPr>
          <p:sp>
            <p:nvSpPr>
              <p:cNvPr id="42032" name="Rectangle 16"/>
              <p:cNvSpPr>
                <a:spLocks noChangeArrowheads="1"/>
              </p:cNvSpPr>
              <p:nvPr/>
            </p:nvSpPr>
            <p:spPr bwMode="auto">
              <a:xfrm>
                <a:off x="2534" y="4125"/>
                <a:ext cx="526" cy="28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2033" name="Line 17"/>
              <p:cNvSpPr>
                <a:spLocks noChangeShapeType="1"/>
              </p:cNvSpPr>
              <p:nvPr/>
            </p:nvSpPr>
            <p:spPr bwMode="auto">
              <a:xfrm>
                <a:off x="2806" y="4140"/>
                <a:ext cx="0" cy="28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034" name="Rectangle 18"/>
              <p:cNvSpPr>
                <a:spLocks noChangeArrowheads="1"/>
              </p:cNvSpPr>
              <p:nvPr/>
            </p:nvSpPr>
            <p:spPr bwMode="auto">
              <a:xfrm>
                <a:off x="2804" y="4410"/>
                <a:ext cx="256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2035" name="Oval 19"/>
              <p:cNvSpPr>
                <a:spLocks noChangeArrowheads="1"/>
              </p:cNvSpPr>
              <p:nvPr/>
            </p:nvSpPr>
            <p:spPr bwMode="auto">
              <a:xfrm>
                <a:off x="2626" y="4215"/>
                <a:ext cx="90" cy="120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sp>
          <p:nvSpPr>
            <p:cNvPr id="42031" name="AutoShape 20"/>
            <p:cNvSpPr>
              <a:spLocks noChangeArrowheads="1"/>
            </p:cNvSpPr>
            <p:nvPr/>
          </p:nvSpPr>
          <p:spPr bwMode="auto">
            <a:xfrm>
              <a:off x="2472" y="1350"/>
              <a:ext cx="648" cy="720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132138" y="1700213"/>
            <a:ext cx="444500" cy="503237"/>
            <a:chOff x="2474" y="9690"/>
            <a:chExt cx="420" cy="420"/>
          </a:xfrm>
        </p:grpSpPr>
        <p:sp>
          <p:nvSpPr>
            <p:cNvPr id="42028" name="AutoShape 26"/>
            <p:cNvSpPr>
              <a:spLocks noChangeArrowheads="1"/>
            </p:cNvSpPr>
            <p:nvPr/>
          </p:nvSpPr>
          <p:spPr bwMode="auto">
            <a:xfrm>
              <a:off x="2474" y="9690"/>
              <a:ext cx="420" cy="420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9" name="Rectangle 27"/>
            <p:cNvSpPr>
              <a:spLocks noChangeArrowheads="1"/>
            </p:cNvSpPr>
            <p:nvPr/>
          </p:nvSpPr>
          <p:spPr bwMode="auto">
            <a:xfrm>
              <a:off x="2550" y="9795"/>
              <a:ext cx="254" cy="24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aphicFrame>
        <p:nvGraphicFramePr>
          <p:cNvPr id="10733596" name="Object 28"/>
          <p:cNvGraphicFramePr>
            <a:graphicFrameLocks noChangeAspect="1"/>
          </p:cNvGraphicFramePr>
          <p:nvPr/>
        </p:nvGraphicFramePr>
        <p:xfrm>
          <a:off x="2339975" y="1773238"/>
          <a:ext cx="26860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7" name="公式" r:id="rId5" imgW="1726451" imgH="177723" progId="Equation.3">
                  <p:embed/>
                </p:oleObj>
              </mc:Choice>
              <mc:Fallback>
                <p:oleObj name="公式" r:id="rId5" imgW="1726451" imgH="17772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773238"/>
                        <a:ext cx="2686050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140200" y="1628775"/>
            <a:ext cx="647700" cy="720725"/>
            <a:chOff x="4346" y="3720"/>
            <a:chExt cx="570" cy="585"/>
          </a:xfrm>
        </p:grpSpPr>
        <p:sp>
          <p:nvSpPr>
            <p:cNvPr id="42025" name="AutoShape 30"/>
            <p:cNvSpPr>
              <a:spLocks noChangeArrowheads="1"/>
            </p:cNvSpPr>
            <p:nvPr/>
          </p:nvSpPr>
          <p:spPr bwMode="auto">
            <a:xfrm>
              <a:off x="4346" y="3720"/>
              <a:ext cx="570" cy="585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6" name="Rectangle 31"/>
            <p:cNvSpPr>
              <a:spLocks noChangeArrowheads="1"/>
            </p:cNvSpPr>
            <p:nvPr/>
          </p:nvSpPr>
          <p:spPr bwMode="auto">
            <a:xfrm>
              <a:off x="4468" y="3765"/>
              <a:ext cx="284" cy="51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7" name="Line 32"/>
            <p:cNvSpPr>
              <a:spLocks noChangeShapeType="1"/>
            </p:cNvSpPr>
            <p:nvPr/>
          </p:nvSpPr>
          <p:spPr bwMode="auto">
            <a:xfrm>
              <a:off x="4484" y="4020"/>
              <a:ext cx="28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0733604" name="Object 36"/>
          <p:cNvGraphicFramePr>
            <a:graphicFrameLocks noChangeAspect="1"/>
          </p:cNvGraphicFramePr>
          <p:nvPr/>
        </p:nvGraphicFramePr>
        <p:xfrm>
          <a:off x="2339975" y="2349500"/>
          <a:ext cx="22352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8" name="公式" r:id="rId7" imgW="837836" imgH="203112" progId="Equation.3">
                  <p:embed/>
                </p:oleObj>
              </mc:Choice>
              <mc:Fallback>
                <p:oleObj name="公式" r:id="rId7" imgW="837836" imgH="203112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349500"/>
                        <a:ext cx="22352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3608" name="Object 40"/>
          <p:cNvGraphicFramePr>
            <a:graphicFrameLocks noChangeAspect="1"/>
          </p:cNvGraphicFramePr>
          <p:nvPr/>
        </p:nvGraphicFramePr>
        <p:xfrm>
          <a:off x="4859338" y="1773238"/>
          <a:ext cx="31686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39" name="公式" r:id="rId9" imgW="1320227" imgH="203112" progId="Equation.3">
                  <p:embed/>
                </p:oleObj>
              </mc:Choice>
              <mc:Fallback>
                <p:oleObj name="公式" r:id="rId9" imgW="1320227" imgH="203112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773238"/>
                        <a:ext cx="31686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1547813" y="3068638"/>
            <a:ext cx="863600" cy="1152525"/>
            <a:chOff x="975" y="2296"/>
            <a:chExt cx="530" cy="688"/>
          </a:xfrm>
        </p:grpSpPr>
        <p:sp>
          <p:nvSpPr>
            <p:cNvPr id="42019" name="Rectangle 46"/>
            <p:cNvSpPr>
              <a:spLocks noChangeArrowheads="1"/>
            </p:cNvSpPr>
            <p:nvPr/>
          </p:nvSpPr>
          <p:spPr bwMode="auto">
            <a:xfrm>
              <a:off x="1021" y="2309"/>
              <a:ext cx="219" cy="4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0" name="Rectangle 47"/>
            <p:cNvSpPr>
              <a:spLocks noChangeArrowheads="1"/>
            </p:cNvSpPr>
            <p:nvPr/>
          </p:nvSpPr>
          <p:spPr bwMode="auto">
            <a:xfrm>
              <a:off x="1238" y="2531"/>
              <a:ext cx="219" cy="4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1" name="Line 48"/>
            <p:cNvSpPr>
              <a:spLocks noChangeShapeType="1"/>
            </p:cNvSpPr>
            <p:nvPr/>
          </p:nvSpPr>
          <p:spPr bwMode="auto">
            <a:xfrm>
              <a:off x="1023" y="2527"/>
              <a:ext cx="20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2" name="Line 49"/>
            <p:cNvSpPr>
              <a:spLocks noChangeShapeType="1"/>
            </p:cNvSpPr>
            <p:nvPr/>
          </p:nvSpPr>
          <p:spPr bwMode="auto">
            <a:xfrm>
              <a:off x="1231" y="2713"/>
              <a:ext cx="21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3" name="Oval 50"/>
            <p:cNvSpPr>
              <a:spLocks noChangeArrowheads="1"/>
            </p:cNvSpPr>
            <p:nvPr/>
          </p:nvSpPr>
          <p:spPr bwMode="auto">
            <a:xfrm>
              <a:off x="1105" y="2376"/>
              <a:ext cx="69" cy="89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24" name="AutoShape 51"/>
            <p:cNvSpPr>
              <a:spLocks noChangeArrowheads="1"/>
            </p:cNvSpPr>
            <p:nvPr/>
          </p:nvSpPr>
          <p:spPr bwMode="auto">
            <a:xfrm>
              <a:off x="975" y="2296"/>
              <a:ext cx="530" cy="688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aphicFrame>
        <p:nvGraphicFramePr>
          <p:cNvPr id="10733622" name="Object 54"/>
          <p:cNvGraphicFramePr>
            <a:graphicFrameLocks noChangeAspect="1"/>
          </p:cNvGraphicFramePr>
          <p:nvPr/>
        </p:nvGraphicFramePr>
        <p:xfrm>
          <a:off x="1116013" y="3357563"/>
          <a:ext cx="1296987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0" name="公式" r:id="rId11" imgW="698197" imgH="165028" progId="Equation.3">
                  <p:embed/>
                </p:oleObj>
              </mc:Choice>
              <mc:Fallback>
                <p:oleObj name="公式" r:id="rId11" imgW="698197" imgH="165028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357563"/>
                        <a:ext cx="1296987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3623" name="Object 55"/>
          <p:cNvGraphicFramePr>
            <a:graphicFrameLocks noChangeAspect="1"/>
          </p:cNvGraphicFramePr>
          <p:nvPr/>
        </p:nvGraphicFramePr>
        <p:xfrm>
          <a:off x="2397125" y="3414713"/>
          <a:ext cx="29210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1" name="公式" r:id="rId12" imgW="1879600" imgH="177800" progId="Equation.3">
                  <p:embed/>
                </p:oleObj>
              </mc:Choice>
              <mc:Fallback>
                <p:oleObj name="公式" r:id="rId12" imgW="1879600" imgH="177800" progId="Equation.3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3414713"/>
                        <a:ext cx="2921000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3203575" y="3357563"/>
            <a:ext cx="647700" cy="720725"/>
            <a:chOff x="4346" y="3720"/>
            <a:chExt cx="570" cy="585"/>
          </a:xfrm>
        </p:grpSpPr>
        <p:sp>
          <p:nvSpPr>
            <p:cNvPr id="42016" name="AutoShape 57"/>
            <p:cNvSpPr>
              <a:spLocks noChangeArrowheads="1"/>
            </p:cNvSpPr>
            <p:nvPr/>
          </p:nvSpPr>
          <p:spPr bwMode="auto">
            <a:xfrm>
              <a:off x="4346" y="3720"/>
              <a:ext cx="570" cy="585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17" name="Rectangle 58"/>
            <p:cNvSpPr>
              <a:spLocks noChangeArrowheads="1"/>
            </p:cNvSpPr>
            <p:nvPr/>
          </p:nvSpPr>
          <p:spPr bwMode="auto">
            <a:xfrm>
              <a:off x="4468" y="3765"/>
              <a:ext cx="284" cy="51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18" name="Line 59"/>
            <p:cNvSpPr>
              <a:spLocks noChangeShapeType="1"/>
            </p:cNvSpPr>
            <p:nvPr/>
          </p:nvSpPr>
          <p:spPr bwMode="auto">
            <a:xfrm>
              <a:off x="4484" y="4020"/>
              <a:ext cx="28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Group 67"/>
          <p:cNvGrpSpPr>
            <a:grpSpLocks/>
          </p:cNvGrpSpPr>
          <p:nvPr/>
        </p:nvGrpSpPr>
        <p:grpSpPr bwMode="auto">
          <a:xfrm>
            <a:off x="4427538" y="3357563"/>
            <a:ext cx="781050" cy="776287"/>
            <a:chOff x="2653" y="2523"/>
            <a:chExt cx="492" cy="489"/>
          </a:xfrm>
        </p:grpSpPr>
        <p:sp>
          <p:nvSpPr>
            <p:cNvPr id="42012" name="Rectangle 62"/>
            <p:cNvSpPr>
              <a:spLocks noChangeArrowheads="1"/>
            </p:cNvSpPr>
            <p:nvPr/>
          </p:nvSpPr>
          <p:spPr bwMode="auto">
            <a:xfrm>
              <a:off x="2688" y="2580"/>
              <a:ext cx="399" cy="19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13" name="Line 63"/>
            <p:cNvSpPr>
              <a:spLocks noChangeShapeType="1"/>
            </p:cNvSpPr>
            <p:nvPr/>
          </p:nvSpPr>
          <p:spPr bwMode="auto">
            <a:xfrm>
              <a:off x="2894" y="2590"/>
              <a:ext cx="0" cy="19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4" name="Rectangle 64"/>
            <p:cNvSpPr>
              <a:spLocks noChangeArrowheads="1"/>
            </p:cNvSpPr>
            <p:nvPr/>
          </p:nvSpPr>
          <p:spPr bwMode="auto">
            <a:xfrm>
              <a:off x="2893" y="2774"/>
              <a:ext cx="194" cy="17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2015" name="AutoShape 66"/>
            <p:cNvSpPr>
              <a:spLocks noChangeArrowheads="1"/>
            </p:cNvSpPr>
            <p:nvPr/>
          </p:nvSpPr>
          <p:spPr bwMode="auto">
            <a:xfrm>
              <a:off x="2653" y="2523"/>
              <a:ext cx="492" cy="489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sp>
        <p:nvSpPr>
          <p:cNvPr id="42009" name="Rectangle 7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3637" name="Object 69"/>
          <p:cNvGraphicFramePr>
            <a:graphicFrameLocks noChangeAspect="1"/>
          </p:cNvGraphicFramePr>
          <p:nvPr/>
        </p:nvGraphicFramePr>
        <p:xfrm>
          <a:off x="2411413" y="4221163"/>
          <a:ext cx="44656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2" name="公式" r:id="rId14" imgW="1676400" imgH="228600" progId="Equation.3">
                  <p:embed/>
                </p:oleObj>
              </mc:Choice>
              <mc:Fallback>
                <p:oleObj name="公式" r:id="rId14" imgW="1676400" imgH="2286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221163"/>
                        <a:ext cx="4465637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3639" name="Object 71"/>
          <p:cNvGraphicFramePr>
            <a:graphicFrameLocks noChangeAspect="1"/>
          </p:cNvGraphicFramePr>
          <p:nvPr/>
        </p:nvGraphicFramePr>
        <p:xfrm>
          <a:off x="2484438" y="4941888"/>
          <a:ext cx="24352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43" name="公式" r:id="rId16" imgW="914400" imgH="203200" progId="Equation.3">
                  <p:embed/>
                </p:oleObj>
              </mc:Choice>
              <mc:Fallback>
                <p:oleObj name="公式" r:id="rId16" imgW="914400" imgH="2032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941888"/>
                        <a:ext cx="24352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4B71500-783D-4003-8B9B-9E0C63BAD5A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3011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483E45-0D98-4DCE-99D9-6D696C5B9A7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graphicFrame>
        <p:nvGraphicFramePr>
          <p:cNvPr id="43013" name="Object 23"/>
          <p:cNvGraphicFramePr>
            <a:graphicFrameLocks noGrp="1" noChangeAspect="1"/>
          </p:cNvGraphicFramePr>
          <p:nvPr>
            <p:ph sz="half" idx="1"/>
          </p:nvPr>
        </p:nvGraphicFramePr>
        <p:xfrm>
          <a:off x="971550" y="1844675"/>
          <a:ext cx="17287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" name="公式" r:id="rId3" imgW="698197" imgH="165028" progId="Equation.3">
                  <p:embed/>
                </p:oleObj>
              </mc:Choice>
              <mc:Fallback>
                <p:oleObj name="公式" r:id="rId3" imgW="698197" imgH="16502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172878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4" name="AutoShape 14"/>
          <p:cNvSpPr>
            <a:spLocks noChangeArrowheads="1"/>
          </p:cNvSpPr>
          <p:nvPr/>
        </p:nvSpPr>
        <p:spPr bwMode="auto">
          <a:xfrm>
            <a:off x="1441450" y="1527175"/>
            <a:ext cx="1273175" cy="1193800"/>
          </a:xfrm>
          <a:prstGeom prst="bracketPair">
            <a:avLst>
              <a:gd name="adj" fmla="val 16667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grpSp>
        <p:nvGrpSpPr>
          <p:cNvPr id="43025" name="Group 15"/>
          <p:cNvGrpSpPr>
            <a:grpSpLocks/>
          </p:cNvGrpSpPr>
          <p:nvPr/>
        </p:nvGrpSpPr>
        <p:grpSpPr bwMode="auto">
          <a:xfrm>
            <a:off x="1547813" y="1557338"/>
            <a:ext cx="955675" cy="1077912"/>
            <a:chOff x="2640" y="3735"/>
            <a:chExt cx="836" cy="840"/>
          </a:xfrm>
        </p:grpSpPr>
        <p:grpSp>
          <p:nvGrpSpPr>
            <p:cNvPr id="43041" name="Group 16"/>
            <p:cNvGrpSpPr>
              <a:grpSpLocks/>
            </p:cNvGrpSpPr>
            <p:nvPr/>
          </p:nvGrpSpPr>
          <p:grpSpPr bwMode="auto">
            <a:xfrm>
              <a:off x="2904" y="3735"/>
              <a:ext cx="572" cy="840"/>
              <a:chOff x="2518" y="2511"/>
              <a:chExt cx="572" cy="840"/>
            </a:xfrm>
          </p:grpSpPr>
          <p:sp>
            <p:nvSpPr>
              <p:cNvPr id="43044" name="Rectangle 17"/>
              <p:cNvSpPr>
                <a:spLocks noChangeArrowheads="1"/>
              </p:cNvSpPr>
              <p:nvPr/>
            </p:nvSpPr>
            <p:spPr bwMode="auto">
              <a:xfrm>
                <a:off x="2518" y="2511"/>
                <a:ext cx="286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3045" name="Rectangle 18"/>
              <p:cNvSpPr>
                <a:spLocks noChangeArrowheads="1"/>
              </p:cNvSpPr>
              <p:nvPr/>
            </p:nvSpPr>
            <p:spPr bwMode="auto">
              <a:xfrm>
                <a:off x="2802" y="2811"/>
                <a:ext cx="286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3046" name="Line 19"/>
              <p:cNvSpPr>
                <a:spLocks noChangeShapeType="1"/>
              </p:cNvSpPr>
              <p:nvPr/>
            </p:nvSpPr>
            <p:spPr bwMode="auto">
              <a:xfrm>
                <a:off x="2520" y="2805"/>
                <a:ext cx="26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47" name="Line 20"/>
              <p:cNvSpPr>
                <a:spLocks noChangeShapeType="1"/>
              </p:cNvSpPr>
              <p:nvPr/>
            </p:nvSpPr>
            <p:spPr bwMode="auto">
              <a:xfrm>
                <a:off x="2804" y="3045"/>
                <a:ext cx="28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42" name="Rectangle 21"/>
            <p:cNvSpPr>
              <a:spLocks noChangeArrowheads="1"/>
            </p:cNvSpPr>
            <p:nvPr/>
          </p:nvSpPr>
          <p:spPr bwMode="auto">
            <a:xfrm>
              <a:off x="2640" y="3735"/>
              <a:ext cx="270" cy="3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3043" name="Oval 22"/>
            <p:cNvSpPr>
              <a:spLocks noChangeArrowheads="1"/>
            </p:cNvSpPr>
            <p:nvPr/>
          </p:nvSpPr>
          <p:spPr bwMode="auto">
            <a:xfrm>
              <a:off x="2728" y="3810"/>
              <a:ext cx="90" cy="120"/>
            </a:xfrm>
            <a:prstGeom prst="ellipse">
              <a:avLst/>
            </a:prstGeom>
            <a:solidFill>
              <a:srgbClr val="000000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779838" y="1700213"/>
            <a:ext cx="739775" cy="847725"/>
            <a:chOff x="4108" y="3780"/>
            <a:chExt cx="648" cy="720"/>
          </a:xfrm>
        </p:grpSpPr>
        <p:sp>
          <p:nvSpPr>
            <p:cNvPr id="43037" name="Rectangle 26"/>
            <p:cNvSpPr>
              <a:spLocks noChangeArrowheads="1"/>
            </p:cNvSpPr>
            <p:nvPr/>
          </p:nvSpPr>
          <p:spPr bwMode="auto">
            <a:xfrm>
              <a:off x="4154" y="3864"/>
              <a:ext cx="526" cy="28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3038" name="Line 27"/>
            <p:cNvSpPr>
              <a:spLocks noChangeShapeType="1"/>
            </p:cNvSpPr>
            <p:nvPr/>
          </p:nvSpPr>
          <p:spPr bwMode="auto">
            <a:xfrm>
              <a:off x="4426" y="3879"/>
              <a:ext cx="0" cy="2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039" name="Rectangle 28"/>
            <p:cNvSpPr>
              <a:spLocks noChangeArrowheads="1"/>
            </p:cNvSpPr>
            <p:nvPr/>
          </p:nvSpPr>
          <p:spPr bwMode="auto">
            <a:xfrm>
              <a:off x="4424" y="4149"/>
              <a:ext cx="256" cy="255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  <p:sp>
          <p:nvSpPr>
            <p:cNvPr id="43040" name="AutoShape 29"/>
            <p:cNvSpPr>
              <a:spLocks noChangeArrowheads="1"/>
            </p:cNvSpPr>
            <p:nvPr/>
          </p:nvSpPr>
          <p:spPr bwMode="auto">
            <a:xfrm>
              <a:off x="4108" y="3780"/>
              <a:ext cx="648" cy="720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aphicFrame>
        <p:nvGraphicFramePr>
          <p:cNvPr id="10734622" name="Object 30"/>
          <p:cNvGraphicFramePr>
            <a:graphicFrameLocks noChangeAspect="1"/>
          </p:cNvGraphicFramePr>
          <p:nvPr/>
        </p:nvGraphicFramePr>
        <p:xfrm>
          <a:off x="2700338" y="1844675"/>
          <a:ext cx="37417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9" name="公式" r:id="rId5" imgW="1459866" imgH="177723" progId="Equation.3">
                  <p:embed/>
                </p:oleObj>
              </mc:Choice>
              <mc:Fallback>
                <p:oleObj name="公式" r:id="rId5" imgW="1459866" imgH="177723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844675"/>
                        <a:ext cx="37417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5292725" y="1557338"/>
            <a:ext cx="827088" cy="1152525"/>
            <a:chOff x="5218" y="3717"/>
            <a:chExt cx="692" cy="930"/>
          </a:xfrm>
        </p:grpSpPr>
        <p:grpSp>
          <p:nvGrpSpPr>
            <p:cNvPr id="43031" name="Group 32"/>
            <p:cNvGrpSpPr>
              <a:grpSpLocks/>
            </p:cNvGrpSpPr>
            <p:nvPr/>
          </p:nvGrpSpPr>
          <p:grpSpPr bwMode="auto">
            <a:xfrm>
              <a:off x="5278" y="3735"/>
              <a:ext cx="572" cy="840"/>
              <a:chOff x="2518" y="2511"/>
              <a:chExt cx="572" cy="840"/>
            </a:xfrm>
          </p:grpSpPr>
          <p:sp>
            <p:nvSpPr>
              <p:cNvPr id="43033" name="Rectangle 33"/>
              <p:cNvSpPr>
                <a:spLocks noChangeArrowheads="1"/>
              </p:cNvSpPr>
              <p:nvPr/>
            </p:nvSpPr>
            <p:spPr bwMode="auto">
              <a:xfrm>
                <a:off x="2518" y="2511"/>
                <a:ext cx="286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3034" name="Rectangle 34"/>
              <p:cNvSpPr>
                <a:spLocks noChangeArrowheads="1"/>
              </p:cNvSpPr>
              <p:nvPr/>
            </p:nvSpPr>
            <p:spPr bwMode="auto">
              <a:xfrm>
                <a:off x="2802" y="2811"/>
                <a:ext cx="286" cy="540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3035" name="Line 35"/>
              <p:cNvSpPr>
                <a:spLocks noChangeShapeType="1"/>
              </p:cNvSpPr>
              <p:nvPr/>
            </p:nvSpPr>
            <p:spPr bwMode="auto">
              <a:xfrm>
                <a:off x="2520" y="2805"/>
                <a:ext cx="268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3036" name="Line 36"/>
              <p:cNvSpPr>
                <a:spLocks noChangeShapeType="1"/>
              </p:cNvSpPr>
              <p:nvPr/>
            </p:nvSpPr>
            <p:spPr bwMode="auto">
              <a:xfrm>
                <a:off x="2804" y="3045"/>
                <a:ext cx="28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032" name="AutoShape 37"/>
            <p:cNvSpPr>
              <a:spLocks noChangeArrowheads="1"/>
            </p:cNvSpPr>
            <p:nvPr/>
          </p:nvSpPr>
          <p:spPr bwMode="auto">
            <a:xfrm>
              <a:off x="5218" y="3717"/>
              <a:ext cx="692" cy="930"/>
            </a:xfrm>
            <a:prstGeom prst="bracketPair">
              <a:avLst>
                <a:gd name="adj" fmla="val 16667"/>
              </a:avLst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  <p:graphicFrame>
        <p:nvGraphicFramePr>
          <p:cNvPr id="10734630" name="Object 38"/>
          <p:cNvGraphicFramePr>
            <a:graphicFrameLocks noChangeAspect="1"/>
          </p:cNvGraphicFramePr>
          <p:nvPr/>
        </p:nvGraphicFramePr>
        <p:xfrm>
          <a:off x="2784475" y="2708275"/>
          <a:ext cx="54483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0" name="公式" r:id="rId7" imgW="2057400" imgH="228600" progId="Equation.3">
                  <p:embed/>
                </p:oleObj>
              </mc:Choice>
              <mc:Fallback>
                <p:oleObj name="公式" r:id="rId7" imgW="2057400" imgH="22860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2708275"/>
                        <a:ext cx="54483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4638" name="Object 46"/>
          <p:cNvGraphicFramePr>
            <a:graphicFrameLocks noGrp="1" noChangeAspect="1"/>
          </p:cNvGraphicFramePr>
          <p:nvPr>
            <p:ph sz="half" idx="2"/>
          </p:nvPr>
        </p:nvGraphicFramePr>
        <p:xfrm>
          <a:off x="2843213" y="3429000"/>
          <a:ext cx="3200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1" name="公式" r:id="rId9" imgW="1218671" imgH="203112" progId="Equation.3">
                  <p:embed/>
                </p:oleObj>
              </mc:Choice>
              <mc:Fallback>
                <p:oleObj name="公式" r:id="rId9" imgW="1218671" imgH="203112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429000"/>
                        <a:ext cx="3200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84C48F5-05F2-4D2E-9FB7-87E12BAC334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403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4826C7-2523-459B-AE05-940538D884E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graphicFrame>
        <p:nvGraphicFramePr>
          <p:cNvPr id="4403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971550" y="1844675"/>
          <a:ext cx="1728788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82" name="公式" r:id="rId3" imgW="698197" imgH="165028" progId="Equation.3">
                  <p:embed/>
                </p:oleObj>
              </mc:Choice>
              <mc:Fallback>
                <p:oleObj name="公式" r:id="rId3" imgW="698197" imgH="165028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44675"/>
                        <a:ext cx="1728788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2700338" y="1454150"/>
            <a:ext cx="3902075" cy="1255713"/>
            <a:chOff x="1701" y="916"/>
            <a:chExt cx="2458" cy="791"/>
          </a:xfrm>
        </p:grpSpPr>
        <p:grpSp>
          <p:nvGrpSpPr>
            <p:cNvPr id="44065" name="Group 53"/>
            <p:cNvGrpSpPr>
              <a:grpSpLocks/>
            </p:cNvGrpSpPr>
            <p:nvPr/>
          </p:nvGrpSpPr>
          <p:grpSpPr bwMode="auto">
            <a:xfrm>
              <a:off x="3357" y="916"/>
              <a:ext cx="802" cy="752"/>
              <a:chOff x="3357" y="916"/>
              <a:chExt cx="802" cy="752"/>
            </a:xfrm>
          </p:grpSpPr>
          <p:sp>
            <p:nvSpPr>
              <p:cNvPr id="44074" name="AutoShape 14"/>
              <p:cNvSpPr>
                <a:spLocks noChangeArrowheads="1"/>
              </p:cNvSpPr>
              <p:nvPr/>
            </p:nvSpPr>
            <p:spPr bwMode="auto">
              <a:xfrm>
                <a:off x="3357" y="916"/>
                <a:ext cx="802" cy="752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grpSp>
            <p:nvGrpSpPr>
              <p:cNvPr id="44075" name="Group 52"/>
              <p:cNvGrpSpPr>
                <a:grpSpLocks/>
              </p:cNvGrpSpPr>
              <p:nvPr/>
            </p:nvGrpSpPr>
            <p:grpSpPr bwMode="auto">
              <a:xfrm>
                <a:off x="3424" y="935"/>
                <a:ext cx="602" cy="679"/>
                <a:chOff x="3424" y="935"/>
                <a:chExt cx="602" cy="679"/>
              </a:xfrm>
            </p:grpSpPr>
            <p:grpSp>
              <p:nvGrpSpPr>
                <p:cNvPr id="44076" name="Group 16"/>
                <p:cNvGrpSpPr>
                  <a:grpSpLocks/>
                </p:cNvGrpSpPr>
                <p:nvPr/>
              </p:nvGrpSpPr>
              <p:grpSpPr bwMode="auto">
                <a:xfrm>
                  <a:off x="3614" y="935"/>
                  <a:ext cx="412" cy="679"/>
                  <a:chOff x="2518" y="2511"/>
                  <a:chExt cx="572" cy="840"/>
                </a:xfrm>
              </p:grpSpPr>
              <p:sp>
                <p:nvSpPr>
                  <p:cNvPr id="4407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518" y="2511"/>
                    <a:ext cx="286" cy="5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4079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802" y="2811"/>
                    <a:ext cx="286" cy="5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408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2520" y="2805"/>
                    <a:ext cx="2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081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2804" y="3045"/>
                    <a:ext cx="28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4077" name="Rectangle 21"/>
                <p:cNvSpPr>
                  <a:spLocks noChangeArrowheads="1"/>
                </p:cNvSpPr>
                <p:nvPr/>
              </p:nvSpPr>
              <p:spPr bwMode="auto">
                <a:xfrm>
                  <a:off x="3424" y="935"/>
                  <a:ext cx="194" cy="243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</p:grpSp>
        </p:grpSp>
        <p:graphicFrame>
          <p:nvGraphicFramePr>
            <p:cNvPr id="44066" name="Object 28"/>
            <p:cNvGraphicFramePr>
              <a:graphicFrameLocks noChangeAspect="1"/>
            </p:cNvGraphicFramePr>
            <p:nvPr/>
          </p:nvGraphicFramePr>
          <p:xfrm>
            <a:off x="1701" y="1162"/>
            <a:ext cx="2357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483" name="公式" r:id="rId5" imgW="1459866" imgH="177723" progId="Equation.3">
                    <p:embed/>
                  </p:oleObj>
                </mc:Choice>
                <mc:Fallback>
                  <p:oleObj name="公式" r:id="rId5" imgW="1459866" imgH="177723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1162"/>
                          <a:ext cx="2357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4067" name="Group 29"/>
            <p:cNvGrpSpPr>
              <a:grpSpLocks/>
            </p:cNvGrpSpPr>
            <p:nvPr/>
          </p:nvGrpSpPr>
          <p:grpSpPr bwMode="auto">
            <a:xfrm>
              <a:off x="2336" y="981"/>
              <a:ext cx="521" cy="726"/>
              <a:chOff x="5218" y="3717"/>
              <a:chExt cx="692" cy="930"/>
            </a:xfrm>
          </p:grpSpPr>
          <p:grpSp>
            <p:nvGrpSpPr>
              <p:cNvPr id="44068" name="Group 30"/>
              <p:cNvGrpSpPr>
                <a:grpSpLocks/>
              </p:cNvGrpSpPr>
              <p:nvPr/>
            </p:nvGrpSpPr>
            <p:grpSpPr bwMode="auto">
              <a:xfrm>
                <a:off x="5278" y="3735"/>
                <a:ext cx="572" cy="840"/>
                <a:chOff x="2518" y="2511"/>
                <a:chExt cx="572" cy="840"/>
              </a:xfrm>
            </p:grpSpPr>
            <p:sp>
              <p:nvSpPr>
                <p:cNvPr id="44070" name="Rectangle 31"/>
                <p:cNvSpPr>
                  <a:spLocks noChangeArrowheads="1"/>
                </p:cNvSpPr>
                <p:nvPr/>
              </p:nvSpPr>
              <p:spPr bwMode="auto">
                <a:xfrm>
                  <a:off x="2518" y="2511"/>
                  <a:ext cx="286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44071" name="Rectangle 32"/>
                <p:cNvSpPr>
                  <a:spLocks noChangeArrowheads="1"/>
                </p:cNvSpPr>
                <p:nvPr/>
              </p:nvSpPr>
              <p:spPr bwMode="auto">
                <a:xfrm>
                  <a:off x="2802" y="2811"/>
                  <a:ext cx="286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44072" name="Line 33"/>
                <p:cNvSpPr>
                  <a:spLocks noChangeShapeType="1"/>
                </p:cNvSpPr>
                <p:nvPr/>
              </p:nvSpPr>
              <p:spPr bwMode="auto">
                <a:xfrm>
                  <a:off x="2520" y="2805"/>
                  <a:ext cx="26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4073" name="Line 34"/>
                <p:cNvSpPr>
                  <a:spLocks noChangeShapeType="1"/>
                </p:cNvSpPr>
                <p:nvPr/>
              </p:nvSpPr>
              <p:spPr bwMode="auto">
                <a:xfrm>
                  <a:off x="2804" y="3045"/>
                  <a:ext cx="286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4069" name="AutoShape 35"/>
              <p:cNvSpPr>
                <a:spLocks noChangeArrowheads="1"/>
              </p:cNvSpPr>
              <p:nvPr/>
            </p:nvSpPr>
            <p:spPr bwMode="auto">
              <a:xfrm>
                <a:off x="5218" y="3717"/>
                <a:ext cx="692" cy="93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</p:grpSp>
      <p:graphicFrame>
        <p:nvGraphicFramePr>
          <p:cNvPr id="10766372" name="Object 36"/>
          <p:cNvGraphicFramePr>
            <a:graphicFrameLocks noChangeAspect="1"/>
          </p:cNvGraphicFramePr>
          <p:nvPr/>
        </p:nvGraphicFramePr>
        <p:xfrm>
          <a:off x="2555875" y="2924175"/>
          <a:ext cx="64230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84" name="公式" r:id="rId7" imgW="2425700" imgH="228600" progId="Equation.3">
                  <p:embed/>
                </p:oleObj>
              </mc:Choice>
              <mc:Fallback>
                <p:oleObj name="公式" r:id="rId7" imgW="2425700" imgH="22860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4175"/>
                        <a:ext cx="64230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6373" name="Object 37"/>
          <p:cNvGraphicFramePr>
            <a:graphicFrameLocks noGrp="1" noChangeAspect="1"/>
          </p:cNvGraphicFramePr>
          <p:nvPr>
            <p:ph sz="half" idx="2"/>
          </p:nvPr>
        </p:nvGraphicFramePr>
        <p:xfrm>
          <a:off x="2627313" y="3789363"/>
          <a:ext cx="3567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85" name="公式" r:id="rId9" imgW="1358310" imgH="203112" progId="Equation.3">
                  <p:embed/>
                </p:oleObj>
              </mc:Choice>
              <mc:Fallback>
                <p:oleObj name="公式" r:id="rId9" imgW="1358310" imgH="203112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789363"/>
                        <a:ext cx="3567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051" name="Group 38"/>
          <p:cNvGrpSpPr>
            <a:grpSpLocks/>
          </p:cNvGrpSpPr>
          <p:nvPr/>
        </p:nvGrpSpPr>
        <p:grpSpPr bwMode="auto">
          <a:xfrm>
            <a:off x="1403350" y="1412875"/>
            <a:ext cx="1200150" cy="1408113"/>
            <a:chOff x="2474" y="5742"/>
            <a:chExt cx="1022" cy="1170"/>
          </a:xfrm>
        </p:grpSpPr>
        <p:grpSp>
          <p:nvGrpSpPr>
            <p:cNvPr id="44052" name="Group 39"/>
            <p:cNvGrpSpPr>
              <a:grpSpLocks/>
            </p:cNvGrpSpPr>
            <p:nvPr/>
          </p:nvGrpSpPr>
          <p:grpSpPr bwMode="auto">
            <a:xfrm>
              <a:off x="2474" y="5742"/>
              <a:ext cx="1022" cy="1170"/>
              <a:chOff x="2458" y="5982"/>
              <a:chExt cx="1022" cy="1170"/>
            </a:xfrm>
          </p:grpSpPr>
          <p:sp>
            <p:nvSpPr>
              <p:cNvPr id="44054" name="AutoShape 40"/>
              <p:cNvSpPr>
                <a:spLocks noChangeArrowheads="1"/>
              </p:cNvSpPr>
              <p:nvPr/>
            </p:nvSpPr>
            <p:spPr bwMode="auto">
              <a:xfrm>
                <a:off x="2458" y="5982"/>
                <a:ext cx="1022" cy="117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grpSp>
            <p:nvGrpSpPr>
              <p:cNvPr id="44055" name="Group 41"/>
              <p:cNvGrpSpPr>
                <a:grpSpLocks/>
              </p:cNvGrpSpPr>
              <p:nvPr/>
            </p:nvGrpSpPr>
            <p:grpSpPr bwMode="auto">
              <a:xfrm>
                <a:off x="2522" y="6027"/>
                <a:ext cx="900" cy="1068"/>
                <a:chOff x="2522" y="6027"/>
                <a:chExt cx="900" cy="1068"/>
              </a:xfrm>
            </p:grpSpPr>
            <p:grpSp>
              <p:nvGrpSpPr>
                <p:cNvPr id="44056" name="Group 42"/>
                <p:cNvGrpSpPr>
                  <a:grpSpLocks/>
                </p:cNvGrpSpPr>
                <p:nvPr/>
              </p:nvGrpSpPr>
              <p:grpSpPr bwMode="auto">
                <a:xfrm>
                  <a:off x="2522" y="6027"/>
                  <a:ext cx="286" cy="525"/>
                  <a:chOff x="2522" y="6027"/>
                  <a:chExt cx="286" cy="525"/>
                </a:xfrm>
              </p:grpSpPr>
              <p:sp>
                <p:nvSpPr>
                  <p:cNvPr id="44063" name="Rectangle 43"/>
                  <p:cNvSpPr>
                    <a:spLocks noChangeArrowheads="1"/>
                  </p:cNvSpPr>
                  <p:nvPr/>
                </p:nvSpPr>
                <p:spPr bwMode="auto">
                  <a:xfrm>
                    <a:off x="2522" y="6027"/>
                    <a:ext cx="286" cy="525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4064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2534" y="6285"/>
                    <a:ext cx="27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057" name="Group 45"/>
                <p:cNvGrpSpPr>
                  <a:grpSpLocks/>
                </p:cNvGrpSpPr>
                <p:nvPr/>
              </p:nvGrpSpPr>
              <p:grpSpPr bwMode="auto">
                <a:xfrm>
                  <a:off x="2804" y="6285"/>
                  <a:ext cx="316" cy="540"/>
                  <a:chOff x="2804" y="6285"/>
                  <a:chExt cx="316" cy="540"/>
                </a:xfrm>
              </p:grpSpPr>
              <p:sp>
                <p:nvSpPr>
                  <p:cNvPr id="44061" name="Rectangle 46"/>
                  <p:cNvSpPr>
                    <a:spLocks noChangeArrowheads="1"/>
                  </p:cNvSpPr>
                  <p:nvPr/>
                </p:nvSpPr>
                <p:spPr bwMode="auto">
                  <a:xfrm>
                    <a:off x="2806" y="6285"/>
                    <a:ext cx="298" cy="5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4062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2804" y="6555"/>
                    <a:ext cx="31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44058" name="Group 48"/>
                <p:cNvGrpSpPr>
                  <a:grpSpLocks/>
                </p:cNvGrpSpPr>
                <p:nvPr/>
              </p:nvGrpSpPr>
              <p:grpSpPr bwMode="auto">
                <a:xfrm>
                  <a:off x="3106" y="6555"/>
                  <a:ext cx="316" cy="540"/>
                  <a:chOff x="2804" y="6285"/>
                  <a:chExt cx="316" cy="540"/>
                </a:xfrm>
              </p:grpSpPr>
              <p:sp>
                <p:nvSpPr>
                  <p:cNvPr id="44059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2806" y="6285"/>
                    <a:ext cx="298" cy="54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4060" name="Line 50"/>
                  <p:cNvSpPr>
                    <a:spLocks noChangeShapeType="1"/>
                  </p:cNvSpPr>
                  <p:nvPr/>
                </p:nvSpPr>
                <p:spPr bwMode="auto">
                  <a:xfrm>
                    <a:off x="2804" y="6555"/>
                    <a:ext cx="316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44053" name="Oval 51"/>
            <p:cNvSpPr>
              <a:spLocks noChangeArrowheads="1"/>
            </p:cNvSpPr>
            <p:nvPr/>
          </p:nvSpPr>
          <p:spPr bwMode="auto">
            <a:xfrm>
              <a:off x="2624" y="5865"/>
              <a:ext cx="106" cy="12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 b="0">
                <a:ea typeface="Dotum" pitchFamily="34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E50E5B-2E58-45A5-8A67-233754D82FF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50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AF1C69-E0FA-46E2-AF13-286C3032F6C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356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若棋盘是由两个部分棋盘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组成，其没有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中的格子与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中的格子在同一行或同一列中，那么</a:t>
            </a:r>
            <a:r>
              <a:rPr lang="zh-CN" altLang="en-US"/>
              <a:t>有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sz="80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这时有 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sp>
        <p:nvSpPr>
          <p:cNvPr id="4506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7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7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72" name="Rectangle 1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5073" name="Object 14"/>
          <p:cNvGraphicFramePr>
            <a:graphicFrameLocks noChangeAspect="1"/>
          </p:cNvGraphicFramePr>
          <p:nvPr/>
        </p:nvGraphicFramePr>
        <p:xfrm>
          <a:off x="2411413" y="2492375"/>
          <a:ext cx="374491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9" name="公式" r:id="rId3" imgW="1548728" imgH="393529" progId="Equation.3">
                  <p:embed/>
                </p:oleObj>
              </mc:Choice>
              <mc:Fallback>
                <p:oleObj name="公式" r:id="rId3" imgW="1548728" imgH="393529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492375"/>
                        <a:ext cx="3744912" cy="94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4" name="Rectangle 19"/>
          <p:cNvSpPr>
            <a:spLocks noChangeArrowheads="1"/>
          </p:cNvSpPr>
          <p:nvPr/>
        </p:nvSpPr>
        <p:spPr bwMode="auto">
          <a:xfrm>
            <a:off x="0" y="29860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5634" name="Object 18"/>
          <p:cNvGraphicFramePr>
            <a:graphicFrameLocks noChangeAspect="1"/>
          </p:cNvGraphicFramePr>
          <p:nvPr/>
        </p:nvGraphicFramePr>
        <p:xfrm>
          <a:off x="3995738" y="3716338"/>
          <a:ext cx="374491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" name="公式" r:id="rId5" imgW="1663700" imgH="419100" progId="Equation.3">
                  <p:embed/>
                </p:oleObj>
              </mc:Choice>
              <mc:Fallback>
                <p:oleObj name="公式" r:id="rId5" imgW="1663700" imgH="4191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3716338"/>
                        <a:ext cx="3744912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5636" name="Object 20"/>
          <p:cNvGraphicFramePr>
            <a:graphicFrameLocks noChangeAspect="1"/>
          </p:cNvGraphicFramePr>
          <p:nvPr/>
        </p:nvGraphicFramePr>
        <p:xfrm>
          <a:off x="1331913" y="3716338"/>
          <a:ext cx="273685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1" name="公式" r:id="rId7" imgW="1205977" imgH="393529" progId="Equation.3">
                  <p:embed/>
                </p:oleObj>
              </mc:Choice>
              <mc:Fallback>
                <p:oleObj name="公式" r:id="rId7" imgW="1205977" imgH="39352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716338"/>
                        <a:ext cx="273685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5639" name="Object 23"/>
          <p:cNvGraphicFramePr>
            <a:graphicFrameLocks noChangeAspect="1"/>
          </p:cNvGraphicFramePr>
          <p:nvPr/>
        </p:nvGraphicFramePr>
        <p:xfrm>
          <a:off x="6443663" y="5013325"/>
          <a:ext cx="22320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2" name="公式" r:id="rId9" imgW="939392" imgH="215806" progId="Equation.3">
                  <p:embed/>
                </p:oleObj>
              </mc:Choice>
              <mc:Fallback>
                <p:oleObj name="公式" r:id="rId9" imgW="939392" imgH="215806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5013325"/>
                        <a:ext cx="22320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5640" name="Object 24"/>
          <p:cNvGraphicFramePr>
            <a:graphicFrameLocks noChangeAspect="1"/>
          </p:cNvGraphicFramePr>
          <p:nvPr/>
        </p:nvGraphicFramePr>
        <p:xfrm>
          <a:off x="2195513" y="4724400"/>
          <a:ext cx="4319587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3" name="公式" r:id="rId11" imgW="1854200" imgH="457200" progId="Equation.3">
                  <p:embed/>
                </p:oleObj>
              </mc:Choice>
              <mc:Fallback>
                <p:oleObj name="公式" r:id="rId11" imgW="185420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724400"/>
                        <a:ext cx="4319587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5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日期占位符 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A013E5-41CA-4077-B95F-0DF00B11330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6083" name="灯片编号占位符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49901B-A2AA-41E6-B3DD-0D1005D4DF52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title" sz="quarter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棋盘多项式</a:t>
            </a:r>
          </a:p>
        </p:txBody>
      </p:sp>
      <p:graphicFrame>
        <p:nvGraphicFramePr>
          <p:cNvPr id="10736688" name="Object 4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87675" y="3357563"/>
          <a:ext cx="5256213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6" name="公式" r:id="rId3" imgW="1816100" imgH="228600" progId="Equation.3">
                  <p:embed/>
                </p:oleObj>
              </mc:Choice>
              <mc:Fallback>
                <p:oleObj name="公式" r:id="rId3" imgW="1816100" imgH="228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357563"/>
                        <a:ext cx="5256213" cy="661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6690" name="Object 50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059113" y="4292600"/>
          <a:ext cx="4975225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27" name="公式" r:id="rId5" imgW="1816100" imgH="203200" progId="Equation.3">
                  <p:embed/>
                </p:oleObj>
              </mc:Choice>
              <mc:Fallback>
                <p:oleObj name="公式" r:id="rId5" imgW="1816100" imgH="2032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292600"/>
                        <a:ext cx="4975225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8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9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0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1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2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3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4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5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6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2987675" y="1773238"/>
            <a:ext cx="3359150" cy="1152525"/>
            <a:chOff x="2147" y="1117"/>
            <a:chExt cx="2116" cy="726"/>
          </a:xfrm>
        </p:grpSpPr>
        <p:grpSp>
          <p:nvGrpSpPr>
            <p:cNvPr id="46113" name="Group 35"/>
            <p:cNvGrpSpPr>
              <a:grpSpLocks/>
            </p:cNvGrpSpPr>
            <p:nvPr/>
          </p:nvGrpSpPr>
          <p:grpSpPr bwMode="auto">
            <a:xfrm>
              <a:off x="2699" y="1253"/>
              <a:ext cx="492" cy="489"/>
              <a:chOff x="2653" y="2523"/>
              <a:chExt cx="492" cy="489"/>
            </a:xfrm>
          </p:grpSpPr>
          <p:sp>
            <p:nvSpPr>
              <p:cNvPr id="46122" name="Rectangle 36"/>
              <p:cNvSpPr>
                <a:spLocks noChangeArrowheads="1"/>
              </p:cNvSpPr>
              <p:nvPr/>
            </p:nvSpPr>
            <p:spPr bwMode="auto">
              <a:xfrm>
                <a:off x="2688" y="2580"/>
                <a:ext cx="399" cy="194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6123" name="Line 37"/>
              <p:cNvSpPr>
                <a:spLocks noChangeShapeType="1"/>
              </p:cNvSpPr>
              <p:nvPr/>
            </p:nvSpPr>
            <p:spPr bwMode="auto">
              <a:xfrm>
                <a:off x="2894" y="2590"/>
                <a:ext cx="0" cy="1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124" name="Rectangle 38"/>
              <p:cNvSpPr>
                <a:spLocks noChangeArrowheads="1"/>
              </p:cNvSpPr>
              <p:nvPr/>
            </p:nvSpPr>
            <p:spPr bwMode="auto">
              <a:xfrm>
                <a:off x="2893" y="2774"/>
                <a:ext cx="194" cy="173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46125" name="AutoShape 39"/>
              <p:cNvSpPr>
                <a:spLocks noChangeArrowheads="1"/>
              </p:cNvSpPr>
              <p:nvPr/>
            </p:nvSpPr>
            <p:spPr bwMode="auto">
              <a:xfrm>
                <a:off x="2653" y="2523"/>
                <a:ext cx="492" cy="489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pSp>
          <p:nvGrpSpPr>
            <p:cNvPr id="46114" name="Group 40"/>
            <p:cNvGrpSpPr>
              <a:grpSpLocks/>
            </p:cNvGrpSpPr>
            <p:nvPr/>
          </p:nvGrpSpPr>
          <p:grpSpPr bwMode="auto">
            <a:xfrm>
              <a:off x="3742" y="1117"/>
              <a:ext cx="521" cy="726"/>
              <a:chOff x="5218" y="3717"/>
              <a:chExt cx="692" cy="930"/>
            </a:xfrm>
          </p:grpSpPr>
          <p:grpSp>
            <p:nvGrpSpPr>
              <p:cNvPr id="46116" name="Group 41"/>
              <p:cNvGrpSpPr>
                <a:grpSpLocks/>
              </p:cNvGrpSpPr>
              <p:nvPr/>
            </p:nvGrpSpPr>
            <p:grpSpPr bwMode="auto">
              <a:xfrm>
                <a:off x="5278" y="3735"/>
                <a:ext cx="572" cy="840"/>
                <a:chOff x="2518" y="2511"/>
                <a:chExt cx="572" cy="840"/>
              </a:xfrm>
            </p:grpSpPr>
            <p:sp>
              <p:nvSpPr>
                <p:cNvPr id="46118" name="Rectangle 42"/>
                <p:cNvSpPr>
                  <a:spLocks noChangeArrowheads="1"/>
                </p:cNvSpPr>
                <p:nvPr/>
              </p:nvSpPr>
              <p:spPr bwMode="auto">
                <a:xfrm>
                  <a:off x="2518" y="2511"/>
                  <a:ext cx="286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46119" name="Rectangle 43"/>
                <p:cNvSpPr>
                  <a:spLocks noChangeArrowheads="1"/>
                </p:cNvSpPr>
                <p:nvPr/>
              </p:nvSpPr>
              <p:spPr bwMode="auto">
                <a:xfrm>
                  <a:off x="2802" y="2811"/>
                  <a:ext cx="286" cy="540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400" b="0">
                    <a:ea typeface="Dotum" pitchFamily="34" charset="-127"/>
                  </a:endParaRPr>
                </a:p>
              </p:txBody>
            </p:sp>
            <p:sp>
              <p:nvSpPr>
                <p:cNvPr id="46120" name="Line 44"/>
                <p:cNvSpPr>
                  <a:spLocks noChangeShapeType="1"/>
                </p:cNvSpPr>
                <p:nvPr/>
              </p:nvSpPr>
              <p:spPr bwMode="auto">
                <a:xfrm>
                  <a:off x="2520" y="2805"/>
                  <a:ext cx="268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6121" name="Line 45"/>
                <p:cNvSpPr>
                  <a:spLocks noChangeShapeType="1"/>
                </p:cNvSpPr>
                <p:nvPr/>
              </p:nvSpPr>
              <p:spPr bwMode="auto">
                <a:xfrm>
                  <a:off x="2804" y="3045"/>
                  <a:ext cx="286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6117" name="AutoShape 46"/>
              <p:cNvSpPr>
                <a:spLocks noChangeArrowheads="1"/>
              </p:cNvSpPr>
              <p:nvPr/>
            </p:nvSpPr>
            <p:spPr bwMode="auto">
              <a:xfrm>
                <a:off x="5218" y="3717"/>
                <a:ext cx="692" cy="93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46115" name="Object 52"/>
            <p:cNvGraphicFramePr>
              <a:graphicFrameLocks noChangeAspect="1"/>
            </p:cNvGraphicFramePr>
            <p:nvPr/>
          </p:nvGraphicFramePr>
          <p:xfrm>
            <a:off x="2147" y="1344"/>
            <a:ext cx="1557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28" name="公式" r:id="rId7" imgW="748975" imgH="165028" progId="Equation.3">
                    <p:embed/>
                  </p:oleObj>
                </mc:Choice>
                <mc:Fallback>
                  <p:oleObj name="公式" r:id="rId7" imgW="748975" imgH="165028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7" y="1344"/>
                          <a:ext cx="1557" cy="3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6098" name="Group 56"/>
          <p:cNvGrpSpPr>
            <a:grpSpLocks/>
          </p:cNvGrpSpPr>
          <p:nvPr/>
        </p:nvGrpSpPr>
        <p:grpSpPr bwMode="auto">
          <a:xfrm>
            <a:off x="684213" y="1412875"/>
            <a:ext cx="2233612" cy="1944688"/>
            <a:chOff x="612" y="935"/>
            <a:chExt cx="1407" cy="1225"/>
          </a:xfrm>
        </p:grpSpPr>
        <p:grpSp>
          <p:nvGrpSpPr>
            <p:cNvPr id="46099" name="Group 33"/>
            <p:cNvGrpSpPr>
              <a:grpSpLocks/>
            </p:cNvGrpSpPr>
            <p:nvPr/>
          </p:nvGrpSpPr>
          <p:grpSpPr bwMode="auto">
            <a:xfrm>
              <a:off x="930" y="935"/>
              <a:ext cx="1089" cy="1225"/>
              <a:chOff x="1156" y="1434"/>
              <a:chExt cx="1089" cy="1225"/>
            </a:xfrm>
          </p:grpSpPr>
          <p:sp>
            <p:nvSpPr>
              <p:cNvPr id="46101" name="AutoShape 18"/>
              <p:cNvSpPr>
                <a:spLocks noChangeArrowheads="1"/>
              </p:cNvSpPr>
              <p:nvPr/>
            </p:nvSpPr>
            <p:spPr bwMode="auto">
              <a:xfrm>
                <a:off x="1156" y="1434"/>
                <a:ext cx="1089" cy="1225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grpSp>
            <p:nvGrpSpPr>
              <p:cNvPr id="46102" name="Group 30"/>
              <p:cNvGrpSpPr>
                <a:grpSpLocks/>
              </p:cNvGrpSpPr>
              <p:nvPr/>
            </p:nvGrpSpPr>
            <p:grpSpPr bwMode="auto">
              <a:xfrm>
                <a:off x="1338" y="1480"/>
                <a:ext cx="819" cy="1060"/>
                <a:chOff x="1338" y="1480"/>
                <a:chExt cx="819" cy="1060"/>
              </a:xfrm>
            </p:grpSpPr>
            <p:grpSp>
              <p:nvGrpSpPr>
                <p:cNvPr id="46103" name="Group 27"/>
                <p:cNvGrpSpPr>
                  <a:grpSpLocks/>
                </p:cNvGrpSpPr>
                <p:nvPr/>
              </p:nvGrpSpPr>
              <p:grpSpPr bwMode="auto">
                <a:xfrm>
                  <a:off x="1338" y="1480"/>
                  <a:ext cx="378" cy="401"/>
                  <a:chOff x="1325" y="1224"/>
                  <a:chExt cx="378" cy="401"/>
                </a:xfrm>
              </p:grpSpPr>
              <p:sp>
                <p:nvSpPr>
                  <p:cNvPr id="46110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1325" y="1224"/>
                    <a:ext cx="378" cy="212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46111" name="Line 16"/>
                  <p:cNvSpPr>
                    <a:spLocks noChangeShapeType="1"/>
                  </p:cNvSpPr>
                  <p:nvPr/>
                </p:nvSpPr>
                <p:spPr bwMode="auto">
                  <a:xfrm>
                    <a:off x="1521" y="1235"/>
                    <a:ext cx="0" cy="21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11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519" y="1436"/>
                    <a:ext cx="184" cy="189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</p:grpSp>
            <p:grpSp>
              <p:nvGrpSpPr>
                <p:cNvPr id="46104" name="Group 29"/>
                <p:cNvGrpSpPr>
                  <a:grpSpLocks/>
                </p:cNvGrpSpPr>
                <p:nvPr/>
              </p:nvGrpSpPr>
              <p:grpSpPr bwMode="auto">
                <a:xfrm>
                  <a:off x="1726" y="1884"/>
                  <a:ext cx="431" cy="656"/>
                  <a:chOff x="3106" y="1253"/>
                  <a:chExt cx="431" cy="656"/>
                </a:xfrm>
              </p:grpSpPr>
              <p:grpSp>
                <p:nvGrpSpPr>
                  <p:cNvPr id="46105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3106" y="1253"/>
                    <a:ext cx="429" cy="656"/>
                    <a:chOff x="3106" y="1253"/>
                    <a:chExt cx="429" cy="656"/>
                  </a:xfrm>
                </p:grpSpPr>
                <p:sp>
                  <p:nvSpPr>
                    <p:cNvPr id="46107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06" y="1253"/>
                      <a:ext cx="216" cy="42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  <p:sp>
                  <p:nvSpPr>
                    <p:cNvPr id="46108" name="Rectangle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20" y="1487"/>
                      <a:ext cx="215" cy="42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  <p:sp>
                  <p:nvSpPr>
                    <p:cNvPr id="46109" name="Line 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08" y="1483"/>
                      <a:ext cx="201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6106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3322" y="1670"/>
                    <a:ext cx="215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  <p:graphicFrame>
          <p:nvGraphicFramePr>
            <p:cNvPr id="46100" name="Object 54"/>
            <p:cNvGraphicFramePr>
              <a:graphicFrameLocks noChangeAspect="1"/>
            </p:cNvGraphicFramePr>
            <p:nvPr/>
          </p:nvGraphicFramePr>
          <p:xfrm>
            <a:off x="612" y="1344"/>
            <a:ext cx="337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529" name="公式" r:id="rId9" imgW="164885" imgH="164885" progId="Equation.3">
                    <p:embed/>
                  </p:oleObj>
                </mc:Choice>
                <mc:Fallback>
                  <p:oleObj name="公式" r:id="rId9" imgW="164885" imgH="164885" progId="Equation.3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344"/>
                          <a:ext cx="337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6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E3B489-5581-421A-AA07-9BF3771D0B0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710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72628B2-F09D-4271-9810-D326A6F5AC0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4710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1341438"/>
            <a:ext cx="8353425" cy="5040312"/>
          </a:xfrm>
        </p:spPr>
        <p:txBody>
          <a:bodyPr/>
          <a:lstStyle/>
          <a:p>
            <a:pPr marL="571500" indent="-571500" eaLnBrk="1" hangingPunct="1"/>
            <a:r>
              <a:rPr lang="zh-CN" altLang="en-US">
                <a:latin typeface="Times New Roman" panose="02020603050405020304" pitchFamily="18" charset="0"/>
              </a:rPr>
              <a:t>例 考虑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的排列， 要求      不能为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      不能为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，    不能为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，     不能为</a:t>
            </a:r>
            <a:r>
              <a:rPr lang="en-US" altLang="zh-CN">
                <a:latin typeface="Times New Roman" panose="02020603050405020304" pitchFamily="18" charset="0"/>
              </a:rPr>
              <a:t>2</a:t>
            </a:r>
            <a:r>
              <a:rPr lang="zh-CN" altLang="en-US"/>
              <a:t>。</a:t>
            </a:r>
          </a:p>
        </p:txBody>
      </p:sp>
      <p:sp>
        <p:nvSpPr>
          <p:cNvPr id="4711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711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42925" name="Group 141"/>
          <p:cNvGraphicFramePr>
            <a:graphicFrameLocks noGrp="1"/>
          </p:cNvGraphicFramePr>
          <p:nvPr>
            <p:ph sz="half" idx="2"/>
          </p:nvPr>
        </p:nvGraphicFramePr>
        <p:xfrm>
          <a:off x="3203575" y="3068638"/>
          <a:ext cx="2735263" cy="2525712"/>
        </p:xfrm>
        <a:graphic>
          <a:graphicData uri="http://schemas.openxmlformats.org/drawingml/2006/table">
            <a:tbl>
              <a:tblPr/>
              <a:tblGrid>
                <a:gridCol w="684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2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76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7145" name="Group 125"/>
          <p:cNvGrpSpPr>
            <a:grpSpLocks/>
          </p:cNvGrpSpPr>
          <p:nvPr/>
        </p:nvGrpSpPr>
        <p:grpSpPr bwMode="auto">
          <a:xfrm>
            <a:off x="2555875" y="2565400"/>
            <a:ext cx="3384550" cy="2951163"/>
            <a:chOff x="1610" y="1616"/>
            <a:chExt cx="2132" cy="1859"/>
          </a:xfrm>
        </p:grpSpPr>
        <p:grpSp>
          <p:nvGrpSpPr>
            <p:cNvPr id="47150" name="Group 119"/>
            <p:cNvGrpSpPr>
              <a:grpSpLocks/>
            </p:cNvGrpSpPr>
            <p:nvPr/>
          </p:nvGrpSpPr>
          <p:grpSpPr bwMode="auto">
            <a:xfrm>
              <a:off x="1610" y="2024"/>
              <a:ext cx="340" cy="1451"/>
              <a:chOff x="6824" y="13410"/>
              <a:chExt cx="510" cy="1635"/>
            </a:xfrm>
          </p:grpSpPr>
          <p:sp>
            <p:nvSpPr>
              <p:cNvPr id="47152" name="Text Box 120"/>
              <p:cNvSpPr txBox="1">
                <a:spLocks noChangeArrowheads="1"/>
              </p:cNvSpPr>
              <p:nvPr/>
            </p:nvSpPr>
            <p:spPr bwMode="auto">
              <a:xfrm>
                <a:off x="6824" y="13410"/>
                <a:ext cx="466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Dotum" pitchFamily="34" charset="-127"/>
                </a:endParaRPr>
              </a:p>
            </p:txBody>
          </p:sp>
          <p:sp>
            <p:nvSpPr>
              <p:cNvPr id="47153" name="Text Box 121"/>
              <p:cNvSpPr txBox="1">
                <a:spLocks noChangeArrowheads="1"/>
              </p:cNvSpPr>
              <p:nvPr/>
            </p:nvSpPr>
            <p:spPr bwMode="auto">
              <a:xfrm>
                <a:off x="6838" y="13845"/>
                <a:ext cx="466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 b="0">
                  <a:ea typeface="Dotum" pitchFamily="34" charset="-127"/>
                </a:endParaRPr>
              </a:p>
            </p:txBody>
          </p:sp>
          <p:sp>
            <p:nvSpPr>
              <p:cNvPr id="47154" name="Text Box 122"/>
              <p:cNvSpPr txBox="1">
                <a:spLocks noChangeArrowheads="1"/>
              </p:cNvSpPr>
              <p:nvPr/>
            </p:nvSpPr>
            <p:spPr bwMode="auto">
              <a:xfrm>
                <a:off x="6868" y="14250"/>
                <a:ext cx="466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Dotum" pitchFamily="34" charset="-127"/>
                </a:endParaRPr>
              </a:p>
            </p:txBody>
          </p:sp>
          <p:sp>
            <p:nvSpPr>
              <p:cNvPr id="47155" name="Text Box 123"/>
              <p:cNvSpPr txBox="1">
                <a:spLocks noChangeArrowheads="1"/>
              </p:cNvSpPr>
              <p:nvPr/>
            </p:nvSpPr>
            <p:spPr bwMode="auto">
              <a:xfrm>
                <a:off x="6868" y="14670"/>
                <a:ext cx="406" cy="3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  <a:r>
                  <a:rPr lang="en-US" altLang="zh-CN" sz="2400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Dotum" pitchFamily="34" charset="-127"/>
                </a:endParaRPr>
              </a:p>
            </p:txBody>
          </p:sp>
        </p:grpSp>
        <p:sp>
          <p:nvSpPr>
            <p:cNvPr id="47151" name="Text Box 124"/>
            <p:cNvSpPr txBox="1">
              <a:spLocks noChangeArrowheads="1"/>
            </p:cNvSpPr>
            <p:nvPr/>
          </p:nvSpPr>
          <p:spPr bwMode="auto">
            <a:xfrm>
              <a:off x="1973" y="1616"/>
              <a:ext cx="176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ea typeface="Dotum" pitchFamily="34" charset="-127"/>
                </a:rPr>
                <a:t>  </a:t>
              </a:r>
              <a:r>
                <a:rPr lang="en-US" altLang="zh-CN" sz="2400">
                  <a:latin typeface="Times New Roman" panose="02020603050405020304" pitchFamily="18" charset="0"/>
                  <a:ea typeface="Dotum" pitchFamily="34" charset="-127"/>
                </a:rPr>
                <a:t>1        2      3       4</a:t>
              </a:r>
            </a:p>
          </p:txBody>
        </p:sp>
      </p:grpSp>
      <p:graphicFrame>
        <p:nvGraphicFramePr>
          <p:cNvPr id="47146" name="Object 127"/>
          <p:cNvGraphicFramePr>
            <a:graphicFrameLocks noChangeAspect="1"/>
          </p:cNvGraphicFramePr>
          <p:nvPr/>
        </p:nvGraphicFramePr>
        <p:xfrm>
          <a:off x="6429375" y="1298575"/>
          <a:ext cx="4445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6" name="公式" r:id="rId3" imgW="190335" imgH="215713" progId="Equation.3">
                  <p:embed/>
                </p:oleObj>
              </mc:Choice>
              <mc:Fallback>
                <p:oleObj name="公式" r:id="rId3" imgW="190335" imgH="215713" progId="Equation.3">
                  <p:embed/>
                  <p:pic>
                    <p:nvPicPr>
                      <p:cNvPr id="0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1298575"/>
                        <a:ext cx="4445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7" name="Object 129"/>
          <p:cNvGraphicFramePr>
            <a:graphicFrameLocks noChangeAspect="1"/>
          </p:cNvGraphicFramePr>
          <p:nvPr/>
        </p:nvGraphicFramePr>
        <p:xfrm>
          <a:off x="1243013" y="1787525"/>
          <a:ext cx="4445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7" name="公式" r:id="rId5" imgW="190335" imgH="215713" progId="Equation.3">
                  <p:embed/>
                </p:oleObj>
              </mc:Choice>
              <mc:Fallback>
                <p:oleObj name="公式" r:id="rId5" imgW="190335" imgH="215713" progId="Equation.3">
                  <p:embed/>
                  <p:pic>
                    <p:nvPicPr>
                      <p:cNvPr id="0" name="Object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3013" y="1787525"/>
                        <a:ext cx="444500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8" name="Object 130"/>
          <p:cNvGraphicFramePr>
            <a:graphicFrameLocks noChangeAspect="1"/>
          </p:cNvGraphicFramePr>
          <p:nvPr/>
        </p:nvGraphicFramePr>
        <p:xfrm>
          <a:off x="3722688" y="1801813"/>
          <a:ext cx="4445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8" name="公式" r:id="rId7" imgW="190500" imgH="228600" progId="Equation.3">
                  <p:embed/>
                </p:oleObj>
              </mc:Choice>
              <mc:Fallback>
                <p:oleObj name="公式" r:id="rId7" imgW="190500" imgH="228600" progId="Equation.3">
                  <p:embed/>
                  <p:pic>
                    <p:nvPicPr>
                      <p:cNvPr id="0" name="Object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2688" y="1801813"/>
                        <a:ext cx="4445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49" name="Object 131"/>
          <p:cNvGraphicFramePr>
            <a:graphicFrameLocks noChangeAspect="1"/>
          </p:cNvGraphicFramePr>
          <p:nvPr/>
        </p:nvGraphicFramePr>
        <p:xfrm>
          <a:off x="6372225" y="1858963"/>
          <a:ext cx="4445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59" name="公式" r:id="rId9" imgW="190335" imgH="215713" progId="Equation.3">
                  <p:embed/>
                </p:oleObj>
              </mc:Choice>
              <mc:Fallback>
                <p:oleObj name="公式" r:id="rId9" imgW="190335" imgH="215713" progId="Equation.3">
                  <p:embed/>
                  <p:pic>
                    <p:nvPicPr>
                      <p:cNvPr id="0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858963"/>
                        <a:ext cx="444500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7D3E13-C962-49D4-ADFD-676705C3A71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A67FAE-7EC8-4056-86C5-DF3ED4D6D03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698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黑体" panose="02010609060101010101" pitchFamily="49" charset="-122"/>
              </a:rPr>
              <a:t>作为上述法则的第一个推广：令</a:t>
            </a:r>
            <a:r>
              <a:rPr lang="en-US" altLang="zh-CN" dirty="0">
                <a:latin typeface="黑体" panose="02010609060101010101" pitchFamily="49" charset="-122"/>
              </a:rPr>
              <a:t>S</a:t>
            </a:r>
            <a:r>
              <a:rPr lang="zh-CN" altLang="en-US" dirty="0">
                <a:latin typeface="黑体" panose="02010609060101010101" pitchFamily="49" charset="-122"/>
              </a:rPr>
              <a:t>是一个有限集合，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 P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中每个的元素可能具有的两个性质。       ，    分别表示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中具有性质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zh-CN" altLang="en-US" baseline="-25000" dirty="0">
                <a:latin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的元素的集合                                               ，那么有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024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6" name="Rectangle 15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57" name="Object 14"/>
              <p:cNvSpPr txBox="1"/>
              <p:nvPr/>
            </p:nvSpPr>
            <p:spPr bwMode="auto">
              <a:xfrm>
                <a:off x="1063390" y="3895269"/>
                <a:ext cx="5940896" cy="657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57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390" y="3895269"/>
                <a:ext cx="5940896" cy="657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258" name="Object 16"/>
          <p:cNvGraphicFramePr>
            <a:graphicFrameLocks noChangeAspect="1"/>
          </p:cNvGraphicFramePr>
          <p:nvPr/>
        </p:nvGraphicFramePr>
        <p:xfrm>
          <a:off x="1763713" y="2636838"/>
          <a:ext cx="4222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" name="公式" r:id="rId4" imgW="190335" imgH="215713" progId="Equation.3">
                  <p:embed/>
                </p:oleObj>
              </mc:Choice>
              <mc:Fallback>
                <p:oleObj name="公式" r:id="rId4" imgW="190335" imgH="21571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636838"/>
                        <a:ext cx="4222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9" name="Object 18"/>
          <p:cNvGraphicFramePr>
            <a:graphicFrameLocks noChangeAspect="1"/>
          </p:cNvGraphicFramePr>
          <p:nvPr/>
        </p:nvGraphicFramePr>
        <p:xfrm>
          <a:off x="2555875" y="2636838"/>
          <a:ext cx="45085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" name="公式" r:id="rId6" imgW="203024" imgH="215713" progId="Equation.3">
                  <p:embed/>
                </p:oleObj>
              </mc:Choice>
              <mc:Fallback>
                <p:oleObj name="公式" r:id="rId6" imgW="203024" imgH="21571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636838"/>
                        <a:ext cx="45085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14">
                <a:extLst>
                  <a:ext uri="{FF2B5EF4-FFF2-40B4-BE49-F238E27FC236}">
                    <a16:creationId xmlns:a16="http://schemas.microsoft.com/office/drawing/2014/main" id="{09D1E6DF-BAEE-4F9C-AF01-C3B7177C9154}"/>
                  </a:ext>
                </a:extLst>
              </p:cNvPr>
              <p:cNvSpPr txBox="1"/>
              <p:nvPr/>
            </p:nvSpPr>
            <p:spPr bwMode="auto">
              <a:xfrm>
                <a:off x="2049258" y="3116263"/>
                <a:ext cx="4106918" cy="5287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Object 14">
                <a:extLst>
                  <a:ext uri="{FF2B5EF4-FFF2-40B4-BE49-F238E27FC236}">
                    <a16:creationId xmlns:a16="http://schemas.microsoft.com/office/drawing/2014/main" id="{09D1E6DF-BAEE-4F9C-AF01-C3B7177C9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9258" y="3116263"/>
                <a:ext cx="4106918" cy="528761"/>
              </a:xfrm>
              <a:prstGeom prst="rect">
                <a:avLst/>
              </a:prstGeom>
              <a:blipFill>
                <a:blip r:embed="rId8"/>
                <a:stretch>
                  <a:fillRect l="-297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69378EC-5A1A-446D-9F01-DF3FFB2CDB7F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81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09E3D4-2928-49D0-A3AA-317501C3211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376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定理</a:t>
            </a:r>
            <a:r>
              <a:rPr lang="en-US" altLang="zh-CN">
                <a:latin typeface="Times New Roman" panose="02020603050405020304" pitchFamily="18" charset="0"/>
              </a:rPr>
              <a:t>3.3 </a:t>
            </a:r>
            <a:r>
              <a:rPr lang="zh-CN" altLang="en-US">
                <a:latin typeface="Times New Roman" panose="02020603050405020304" pitchFamily="18" charset="0"/>
              </a:rPr>
              <a:t>有禁区的排列数为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sz="1600"/>
              <a:t>    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其中    是有   个棋子布置到禁区部分的方案数。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 </a:t>
            </a:r>
            <a:r>
              <a:rPr lang="zh-CN" altLang="en-US">
                <a:latin typeface="Times New Roman" panose="02020603050405020304" pitchFamily="18" charset="0"/>
              </a:rPr>
              <a:t>证 设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i</a:t>
            </a:r>
            <a:r>
              <a:rPr lang="en-US" altLang="zh-CN">
                <a:latin typeface="Times New Roman" panose="02020603050405020304" pitchFamily="18" charset="0"/>
              </a:rPr>
              <a:t>(i=1,2,…,n)</a:t>
            </a:r>
            <a:r>
              <a:rPr lang="zh-CN" altLang="en-US">
                <a:latin typeface="Times New Roman" panose="02020603050405020304" pitchFamily="18" charset="0"/>
              </a:rPr>
              <a:t>为第</a:t>
            </a:r>
            <a:r>
              <a:rPr lang="en-US" altLang="zh-CN">
                <a:latin typeface="Times New Roman" panose="02020603050405020304" pitchFamily="18" charset="0"/>
              </a:rPr>
              <a:t>i</a:t>
            </a:r>
            <a:r>
              <a:rPr lang="zh-CN" altLang="en-US">
                <a:latin typeface="Times New Roman" panose="02020603050405020304" pitchFamily="18" charset="0"/>
              </a:rPr>
              <a:t>行的棋子落在禁区内</a:t>
            </a:r>
            <a:r>
              <a:rPr lang="zh-CN" altLang="en-US"/>
              <a:t>的方案数，那么有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4813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3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8144" name="Rectangle 15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8145" name="Object 14"/>
          <p:cNvGraphicFramePr>
            <a:graphicFrameLocks noChangeAspect="1"/>
          </p:cNvGraphicFramePr>
          <p:nvPr/>
        </p:nvGraphicFramePr>
        <p:xfrm>
          <a:off x="1476375" y="1989138"/>
          <a:ext cx="55435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2" name="公式" r:id="rId3" imgW="2286000" imgH="241300" progId="Equation.3">
                  <p:embed/>
                </p:oleObj>
              </mc:Choice>
              <mc:Fallback>
                <p:oleObj name="公式" r:id="rId3" imgW="2286000" imgH="241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1989138"/>
                        <a:ext cx="55435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6" name="Rectangle 17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7680" name="Object 16"/>
          <p:cNvGraphicFramePr>
            <a:graphicFrameLocks noChangeAspect="1"/>
          </p:cNvGraphicFramePr>
          <p:nvPr/>
        </p:nvGraphicFramePr>
        <p:xfrm>
          <a:off x="1619250" y="4292600"/>
          <a:ext cx="611981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3" name="公式" r:id="rId5" imgW="2413000" imgH="533400" progId="Equation.3">
                  <p:embed/>
                </p:oleObj>
              </mc:Choice>
              <mc:Fallback>
                <p:oleObj name="公式" r:id="rId5" imgW="2413000" imgH="533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292600"/>
                        <a:ext cx="611981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48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8149" name="Object 18"/>
          <p:cNvGraphicFramePr>
            <a:graphicFrameLocks noChangeAspect="1"/>
          </p:cNvGraphicFramePr>
          <p:nvPr/>
        </p:nvGraphicFramePr>
        <p:xfrm>
          <a:off x="1619250" y="2636838"/>
          <a:ext cx="3111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4" name="公式" r:id="rId7" imgW="126890" imgH="228402" progId="Equation.3">
                  <p:embed/>
                </p:oleObj>
              </mc:Choice>
              <mc:Fallback>
                <p:oleObj name="公式" r:id="rId7" imgW="126890" imgH="22840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2636838"/>
                        <a:ext cx="3111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50" name="Rectangle 21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8151" name="Object 20"/>
          <p:cNvGraphicFramePr>
            <a:graphicFrameLocks noChangeAspect="1"/>
          </p:cNvGraphicFramePr>
          <p:nvPr/>
        </p:nvGraphicFramePr>
        <p:xfrm>
          <a:off x="2771775" y="2708275"/>
          <a:ext cx="244475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55" name="公式" r:id="rId9" imgW="101468" imgH="177569" progId="Equation.3">
                  <p:embed/>
                </p:oleObj>
              </mc:Choice>
              <mc:Fallback>
                <p:oleObj name="公式" r:id="rId9" imgW="101468" imgH="177569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708275"/>
                        <a:ext cx="244475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6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B0E8B93-4219-4F15-AB82-4C3ADE9D153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9155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53FEDF3-2C8B-4190-94EF-2E9860E7D61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1073869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8353425" cy="4751387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3.12 </a:t>
            </a:r>
            <a:r>
              <a:rPr lang="zh-CN" altLang="en-US">
                <a:latin typeface="Times New Roman" panose="02020603050405020304" pitchFamily="18" charset="0"/>
              </a:rPr>
              <a:t>有</a:t>
            </a:r>
            <a:r>
              <a:rPr lang="en-US" altLang="zh-CN">
                <a:latin typeface="Times New Roman" panose="02020603050405020304" pitchFamily="18" charset="0"/>
              </a:rPr>
              <a:t>G,L,W,Y 4</a:t>
            </a:r>
            <a:r>
              <a:rPr lang="zh-CN" altLang="en-US">
                <a:latin typeface="Times New Roman" panose="02020603050405020304" pitchFamily="18" charset="0"/>
              </a:rPr>
              <a:t>位工作人员，</a:t>
            </a:r>
            <a:r>
              <a:rPr lang="en-US" altLang="zh-CN">
                <a:latin typeface="Times New Roman" panose="02020603050405020304" pitchFamily="18" charset="0"/>
              </a:rPr>
              <a:t>A,B,C,D</a:t>
            </a:r>
            <a:r>
              <a:rPr lang="zh-CN" altLang="en-US">
                <a:latin typeface="Times New Roman" panose="02020603050405020304" pitchFamily="18" charset="0"/>
              </a:rPr>
              <a:t>为四项任务，但</a:t>
            </a:r>
            <a:r>
              <a:rPr lang="en-US" altLang="zh-CN">
                <a:latin typeface="Times New Roman" panose="02020603050405020304" pitchFamily="18" charset="0"/>
              </a:rPr>
              <a:t>G</a:t>
            </a:r>
            <a:r>
              <a:rPr lang="zh-CN" altLang="en-US">
                <a:latin typeface="Times New Roman" panose="02020603050405020304" pitchFamily="18" charset="0"/>
              </a:rPr>
              <a:t>不能从事任务</a:t>
            </a:r>
            <a:r>
              <a:rPr lang="en-US" altLang="zh-CN">
                <a:latin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</a:rPr>
              <a:t>；</a:t>
            </a:r>
            <a:r>
              <a:rPr lang="en-US" altLang="zh-CN">
                <a:latin typeface="Times New Roman" panose="02020603050405020304" pitchFamily="18" charset="0"/>
              </a:rPr>
              <a:t>L</a:t>
            </a:r>
            <a:r>
              <a:rPr lang="zh-CN" altLang="en-US">
                <a:latin typeface="Times New Roman" panose="02020603050405020304" pitchFamily="18" charset="0"/>
              </a:rPr>
              <a:t>不能从事任务</a:t>
            </a:r>
            <a:r>
              <a:rPr lang="en-US" altLang="zh-CN">
                <a:latin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；</a:t>
            </a:r>
            <a:r>
              <a:rPr lang="en-US" altLang="zh-CN">
                <a:latin typeface="Times New Roman" panose="02020603050405020304" pitchFamily="18" charset="0"/>
              </a:rPr>
              <a:t>W</a:t>
            </a:r>
            <a:r>
              <a:rPr lang="zh-CN" altLang="en-US">
                <a:latin typeface="Times New Roman" panose="02020603050405020304" pitchFamily="18" charset="0"/>
              </a:rPr>
              <a:t>不能从事任务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D</a:t>
            </a:r>
            <a:r>
              <a:rPr lang="zh-CN" altLang="en-US">
                <a:latin typeface="Times New Roman" panose="02020603050405020304" pitchFamily="18" charset="0"/>
              </a:rPr>
              <a:t>；</a:t>
            </a:r>
            <a:r>
              <a:rPr lang="en-US" altLang="zh-CN">
                <a:latin typeface="Times New Roman" panose="02020603050405020304" pitchFamily="18" charset="0"/>
              </a:rPr>
              <a:t>Y</a:t>
            </a:r>
            <a:r>
              <a:rPr lang="zh-CN" altLang="en-US">
                <a:latin typeface="Times New Roman" panose="02020603050405020304" pitchFamily="18" charset="0"/>
              </a:rPr>
              <a:t>不能从事任务</a:t>
            </a:r>
            <a:r>
              <a:rPr lang="en-US" altLang="zh-CN">
                <a:latin typeface="Times New Roman" panose="02020603050405020304" pitchFamily="18" charset="0"/>
              </a:rPr>
              <a:t>D</a:t>
            </a:r>
            <a:r>
              <a:rPr lang="zh-CN" altLang="en-US">
                <a:latin typeface="Times New Roman" panose="02020603050405020304" pitchFamily="18" charset="0"/>
              </a:rPr>
              <a:t>。若要求每人从事各自力所能及的一项工作，试问有多少种不同的方案？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sz="2400"/>
              <a:t>      </a:t>
            </a:r>
            <a:r>
              <a:rPr lang="zh-CN" altLang="en-US">
                <a:latin typeface="Times New Roman" panose="02020603050405020304" pitchFamily="18" charset="0"/>
              </a:rPr>
              <a:t>解</a:t>
            </a:r>
          </a:p>
        </p:txBody>
      </p:sp>
      <p:sp>
        <p:nvSpPr>
          <p:cNvPr id="4915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5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8832" name="Group 144"/>
          <p:cNvGraphicFramePr>
            <a:graphicFrameLocks noGrp="1"/>
          </p:cNvGraphicFramePr>
          <p:nvPr>
            <p:ph sz="half" idx="2"/>
          </p:nvPr>
        </p:nvGraphicFramePr>
        <p:xfrm>
          <a:off x="6299200" y="3933825"/>
          <a:ext cx="1944688" cy="1906589"/>
        </p:xfrm>
        <a:graphic>
          <a:graphicData uri="http://schemas.openxmlformats.org/drawingml/2006/table">
            <a:tbl>
              <a:tblPr/>
              <a:tblGrid>
                <a:gridCol w="433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22"/>
          <p:cNvGrpSpPr>
            <a:grpSpLocks/>
          </p:cNvGrpSpPr>
          <p:nvPr/>
        </p:nvGrpSpPr>
        <p:grpSpPr bwMode="auto">
          <a:xfrm>
            <a:off x="6156325" y="3429000"/>
            <a:ext cx="2063750" cy="457200"/>
            <a:chOff x="8386" y="11805"/>
            <a:chExt cx="1756" cy="315"/>
          </a:xfrm>
        </p:grpSpPr>
        <p:sp>
          <p:nvSpPr>
            <p:cNvPr id="49200" name="Text Box 123"/>
            <p:cNvSpPr txBox="1">
              <a:spLocks noChangeArrowheads="1"/>
            </p:cNvSpPr>
            <p:nvPr/>
          </p:nvSpPr>
          <p:spPr bwMode="auto">
            <a:xfrm>
              <a:off x="8386" y="1180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201" name="Text Box 124"/>
            <p:cNvSpPr txBox="1">
              <a:spLocks noChangeArrowheads="1"/>
            </p:cNvSpPr>
            <p:nvPr/>
          </p:nvSpPr>
          <p:spPr bwMode="auto">
            <a:xfrm>
              <a:off x="8850" y="1182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202" name="Text Box 125"/>
            <p:cNvSpPr txBox="1">
              <a:spLocks noChangeArrowheads="1"/>
            </p:cNvSpPr>
            <p:nvPr/>
          </p:nvSpPr>
          <p:spPr bwMode="auto">
            <a:xfrm>
              <a:off x="9316" y="1182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203" name="Text Box 126"/>
            <p:cNvSpPr txBox="1">
              <a:spLocks noChangeArrowheads="1"/>
            </p:cNvSpPr>
            <p:nvPr/>
          </p:nvSpPr>
          <p:spPr bwMode="auto">
            <a:xfrm>
              <a:off x="9782" y="1183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>
                <a:ea typeface="Dotum" pitchFamily="34" charset="-127"/>
              </a:endParaRPr>
            </a:p>
          </p:txBody>
        </p:sp>
      </p:grpSp>
      <p:grpSp>
        <p:nvGrpSpPr>
          <p:cNvPr id="3" name="Group 127"/>
          <p:cNvGrpSpPr>
            <a:grpSpLocks/>
          </p:cNvGrpSpPr>
          <p:nvPr/>
        </p:nvGrpSpPr>
        <p:grpSpPr bwMode="auto">
          <a:xfrm>
            <a:off x="5651500" y="4005263"/>
            <a:ext cx="504825" cy="1800225"/>
            <a:chOff x="7816" y="12240"/>
            <a:chExt cx="388" cy="1485"/>
          </a:xfrm>
        </p:grpSpPr>
        <p:sp>
          <p:nvSpPr>
            <p:cNvPr id="49196" name="Text Box 128"/>
            <p:cNvSpPr txBox="1">
              <a:spLocks noChangeArrowheads="1"/>
            </p:cNvSpPr>
            <p:nvPr/>
          </p:nvSpPr>
          <p:spPr bwMode="auto">
            <a:xfrm>
              <a:off x="7830" y="1224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197" name="Text Box 129"/>
            <p:cNvSpPr txBox="1">
              <a:spLocks noChangeArrowheads="1"/>
            </p:cNvSpPr>
            <p:nvPr/>
          </p:nvSpPr>
          <p:spPr bwMode="auto">
            <a:xfrm>
              <a:off x="7816" y="1264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198" name="Text Box 130"/>
            <p:cNvSpPr txBox="1">
              <a:spLocks noChangeArrowheads="1"/>
            </p:cNvSpPr>
            <p:nvPr/>
          </p:nvSpPr>
          <p:spPr bwMode="auto">
            <a:xfrm>
              <a:off x="7830" y="1305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W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49199" name="Text Box 131"/>
            <p:cNvSpPr txBox="1">
              <a:spLocks noChangeArrowheads="1"/>
            </p:cNvSpPr>
            <p:nvPr/>
          </p:nvSpPr>
          <p:spPr bwMode="auto">
            <a:xfrm>
              <a:off x="7844" y="1344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lang="en-US" altLang="zh-CN" sz="2400">
                <a:ea typeface="Dotum" pitchFamily="34" charset="-127"/>
              </a:endParaRPr>
            </a:p>
          </p:txBody>
        </p:sp>
      </p:grpSp>
      <p:sp>
        <p:nvSpPr>
          <p:cNvPr id="10738821" name="Oval 133"/>
          <p:cNvSpPr>
            <a:spLocks noChangeArrowheads="1"/>
          </p:cNvSpPr>
          <p:nvPr/>
        </p:nvSpPr>
        <p:spPr bwMode="auto">
          <a:xfrm>
            <a:off x="7380288" y="4076700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sp>
        <p:nvSpPr>
          <p:cNvPr id="10738822" name="Oval 134"/>
          <p:cNvSpPr>
            <a:spLocks noChangeArrowheads="1"/>
          </p:cNvSpPr>
          <p:nvPr/>
        </p:nvSpPr>
        <p:spPr bwMode="auto">
          <a:xfrm>
            <a:off x="7885113" y="4508500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sp>
        <p:nvSpPr>
          <p:cNvPr id="10738823" name="Oval 135"/>
          <p:cNvSpPr>
            <a:spLocks noChangeArrowheads="1"/>
          </p:cNvSpPr>
          <p:nvPr/>
        </p:nvSpPr>
        <p:spPr bwMode="auto">
          <a:xfrm>
            <a:off x="6804025" y="5013325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sp>
        <p:nvSpPr>
          <p:cNvPr id="10738824" name="Oval 136"/>
          <p:cNvSpPr>
            <a:spLocks noChangeArrowheads="1"/>
          </p:cNvSpPr>
          <p:nvPr/>
        </p:nvSpPr>
        <p:spPr bwMode="auto">
          <a:xfrm>
            <a:off x="6372225" y="5516563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 b="0">
              <a:ea typeface="Dotum" pitchFamily="34" charset="-127"/>
            </a:endParaRPr>
          </a:p>
        </p:txBody>
      </p:sp>
      <p:sp>
        <p:nvSpPr>
          <p:cNvPr id="10738825" name="Rectangle 137"/>
          <p:cNvSpPr>
            <a:spLocks noChangeArrowheads="1"/>
          </p:cNvSpPr>
          <p:nvPr/>
        </p:nvSpPr>
        <p:spPr bwMode="auto">
          <a:xfrm>
            <a:off x="1835150" y="4221163"/>
            <a:ext cx="27368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G    L    W    Y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C    D    B    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3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38690" grpId="0" autoUpdateAnimBg="0"/>
      <p:bldP spid="10738821" grpId="0" animBg="1"/>
      <p:bldP spid="10738822" grpId="0" animBg="1"/>
      <p:bldP spid="10738823" grpId="0" animBg="1"/>
      <p:bldP spid="10738824" grpId="0" animBg="1"/>
      <p:bldP spid="10738825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118413-E921-485C-9215-C0C80553C87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0179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316AA1-336C-496F-992E-8C8A6C58ADB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1073971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8208963" cy="4114800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图中禁区的棋盘多项式为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sz="180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所求的方案数为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sz="2400"/>
              <a:t>             </a:t>
            </a:r>
          </a:p>
        </p:txBody>
      </p:sp>
      <p:sp>
        <p:nvSpPr>
          <p:cNvPr id="5018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8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9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19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9726" name="Object 14"/>
          <p:cNvGraphicFramePr>
            <a:graphicFrameLocks noGrp="1" noChangeAspect="1"/>
          </p:cNvGraphicFramePr>
          <p:nvPr>
            <p:ph sz="half" idx="2"/>
          </p:nvPr>
        </p:nvGraphicFramePr>
        <p:xfrm>
          <a:off x="2627313" y="1989138"/>
          <a:ext cx="28686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6" name="公式" r:id="rId3" imgW="1231366" imgH="203112" progId="Equation.3">
                  <p:embed/>
                </p:oleObj>
              </mc:Choice>
              <mc:Fallback>
                <p:oleObj name="公式" r:id="rId3" imgW="1231366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989138"/>
                        <a:ext cx="2868612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39728" name="Object 16"/>
          <p:cNvGraphicFramePr>
            <a:graphicFrameLocks noChangeAspect="1"/>
          </p:cNvGraphicFramePr>
          <p:nvPr/>
        </p:nvGraphicFramePr>
        <p:xfrm>
          <a:off x="1908175" y="3357563"/>
          <a:ext cx="4319588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7" name="公式" r:id="rId5" imgW="1574117" imgH="177723" progId="Equation.3">
                  <p:embed/>
                </p:oleObj>
              </mc:Choice>
              <mc:Fallback>
                <p:oleObj name="公式" r:id="rId5" imgW="1574117" imgH="177723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357563"/>
                        <a:ext cx="4319588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39730" name="Object 18"/>
          <p:cNvGraphicFramePr>
            <a:graphicFrameLocks noChangeAspect="1"/>
          </p:cNvGraphicFramePr>
          <p:nvPr/>
        </p:nvGraphicFramePr>
        <p:xfrm>
          <a:off x="2339975" y="4005263"/>
          <a:ext cx="37449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8" name="公式" r:id="rId7" imgW="1345616" imgH="177723" progId="Equation.3">
                  <p:embed/>
                </p:oleObj>
              </mc:Choice>
              <mc:Fallback>
                <p:oleObj name="公式" r:id="rId7" imgW="1345616" imgH="177723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005263"/>
                        <a:ext cx="37449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9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0F88CDE-6B36-4C20-B627-53835700B55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12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57E5C6-AB11-45FB-BE80-7E4C1613F5B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40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21688" cy="4670425"/>
          </a:xfrm>
        </p:spPr>
        <p:txBody>
          <a:bodyPr/>
          <a:lstStyle/>
          <a:p>
            <a:pPr marL="571500" indent="-571500" eaLnBrk="1" hangingPunct="1"/>
            <a:r>
              <a:rPr lang="zh-CN" altLang="en-US"/>
              <a:t>例</a:t>
            </a:r>
            <a:r>
              <a:rPr lang="en-US" altLang="zh-CN">
                <a:latin typeface="Times New Roman" panose="02020603050405020304" pitchFamily="18" charset="0"/>
              </a:rPr>
              <a:t>3.13 </a:t>
            </a:r>
            <a:r>
              <a:rPr lang="zh-CN" altLang="en-US"/>
              <a:t>错排问题。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zh-CN" altLang="en-US" sz="1200"/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/>
              <a:t>      错排的个数为 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5120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1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971550" y="1844675"/>
            <a:ext cx="1368425" cy="1079500"/>
            <a:chOff x="793" y="1570"/>
            <a:chExt cx="862" cy="680"/>
          </a:xfrm>
        </p:grpSpPr>
        <p:grpSp>
          <p:nvGrpSpPr>
            <p:cNvPr id="51222" name="Group 14"/>
            <p:cNvGrpSpPr>
              <a:grpSpLocks/>
            </p:cNvGrpSpPr>
            <p:nvPr/>
          </p:nvGrpSpPr>
          <p:grpSpPr bwMode="auto">
            <a:xfrm>
              <a:off x="1066" y="1570"/>
              <a:ext cx="589" cy="680"/>
              <a:chOff x="2562" y="3060"/>
              <a:chExt cx="932" cy="1095"/>
            </a:xfrm>
          </p:grpSpPr>
          <p:sp>
            <p:nvSpPr>
              <p:cNvPr id="51224" name="AutoShape 15"/>
              <p:cNvSpPr>
                <a:spLocks noChangeArrowheads="1"/>
              </p:cNvSpPr>
              <p:nvPr/>
            </p:nvSpPr>
            <p:spPr bwMode="auto">
              <a:xfrm>
                <a:off x="2562" y="3060"/>
                <a:ext cx="932" cy="1095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1225" name="Rectangle 16"/>
              <p:cNvSpPr>
                <a:spLocks noChangeArrowheads="1"/>
              </p:cNvSpPr>
              <p:nvPr/>
            </p:nvSpPr>
            <p:spPr bwMode="auto">
              <a:xfrm>
                <a:off x="2654" y="3120"/>
                <a:ext cx="240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1226" name="Rectangle 17"/>
              <p:cNvSpPr>
                <a:spLocks noChangeArrowheads="1"/>
              </p:cNvSpPr>
              <p:nvPr/>
            </p:nvSpPr>
            <p:spPr bwMode="auto">
              <a:xfrm>
                <a:off x="2894" y="3375"/>
                <a:ext cx="226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1227" name="Rectangle 18"/>
              <p:cNvSpPr>
                <a:spLocks noChangeArrowheads="1"/>
              </p:cNvSpPr>
              <p:nvPr/>
            </p:nvSpPr>
            <p:spPr bwMode="auto">
              <a:xfrm>
                <a:off x="3254" y="3840"/>
                <a:ext cx="226" cy="25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51223" name="Object 19"/>
            <p:cNvGraphicFramePr>
              <a:graphicFrameLocks noChangeAspect="1"/>
            </p:cNvGraphicFramePr>
            <p:nvPr/>
          </p:nvGraphicFramePr>
          <p:xfrm>
            <a:off x="793" y="1797"/>
            <a:ext cx="277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28" name="公式" r:id="rId3" imgW="164885" imgH="164885" progId="Equation.3">
                    <p:embed/>
                  </p:oleObj>
                </mc:Choice>
                <mc:Fallback>
                  <p:oleObj name="公式" r:id="rId3" imgW="164885" imgH="164885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1797"/>
                          <a:ext cx="277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1217" name="Rectangle 2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40757" name="Object 21"/>
          <p:cNvGraphicFramePr>
            <a:graphicFrameLocks noChangeAspect="1"/>
          </p:cNvGraphicFramePr>
          <p:nvPr/>
        </p:nvGraphicFramePr>
        <p:xfrm>
          <a:off x="2484438" y="2060575"/>
          <a:ext cx="15843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9" name="公式" r:id="rId5" imgW="634725" imgH="228501" progId="Equation.3">
                  <p:embed/>
                </p:oleObj>
              </mc:Choice>
              <mc:Fallback>
                <p:oleObj name="公式" r:id="rId5" imgW="634725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060575"/>
                        <a:ext cx="15843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40759" name="Object 23"/>
          <p:cNvGraphicFramePr>
            <a:graphicFrameLocks noChangeAspect="1"/>
          </p:cNvGraphicFramePr>
          <p:nvPr/>
        </p:nvGraphicFramePr>
        <p:xfrm>
          <a:off x="2484438" y="2708275"/>
          <a:ext cx="61928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0" name="公式" r:id="rId7" imgW="2616200" imgH="228600" progId="Equation.3">
                  <p:embed/>
                </p:oleObj>
              </mc:Choice>
              <mc:Fallback>
                <p:oleObj name="公式" r:id="rId7" imgW="26162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708275"/>
                        <a:ext cx="619283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40760" name="Object 24"/>
          <p:cNvGraphicFramePr>
            <a:graphicFrameLocks noChangeAspect="1"/>
          </p:cNvGraphicFramePr>
          <p:nvPr/>
        </p:nvGraphicFramePr>
        <p:xfrm>
          <a:off x="827088" y="4724400"/>
          <a:ext cx="4752975" cy="107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1" name="公式" r:id="rId9" imgW="1968500" imgH="444500" progId="Equation.3">
                  <p:embed/>
                </p:oleObj>
              </mc:Choice>
              <mc:Fallback>
                <p:oleObj name="公式" r:id="rId9" imgW="1968500" imgH="4445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24400"/>
                        <a:ext cx="4752975" cy="107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40763" name="Object 27"/>
          <p:cNvGraphicFramePr>
            <a:graphicFrameLocks noChangeAspect="1"/>
          </p:cNvGraphicFramePr>
          <p:nvPr/>
        </p:nvGraphicFramePr>
        <p:xfrm>
          <a:off x="1042988" y="4076700"/>
          <a:ext cx="7777162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2" name="公式" r:id="rId11" imgW="3352800" imgH="228600" progId="Equation.3">
                  <p:embed/>
                </p:oleObj>
              </mc:Choice>
              <mc:Fallback>
                <p:oleObj name="公式" r:id="rId11" imgW="33528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076700"/>
                        <a:ext cx="7777162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1D79F7-219E-472D-9393-C276777B7A0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222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4DF3CA-86CE-4760-BEE1-24DAB6A9C40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 </a:t>
            </a:r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23850" y="1341438"/>
            <a:ext cx="8280400" cy="4967287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3.14 </a:t>
            </a:r>
            <a:r>
              <a:rPr lang="zh-CN" altLang="en-US">
                <a:latin typeface="Times New Roman" panose="02020603050405020304" pitchFamily="18" charset="0"/>
              </a:rPr>
              <a:t>设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种材料</a:t>
            </a:r>
            <a:r>
              <a:rPr lang="en-US" altLang="zh-CN">
                <a:latin typeface="Times New Roman" panose="02020603050405020304" pitchFamily="18" charset="0"/>
              </a:rPr>
              <a:t>A,B,C,D</a:t>
            </a:r>
            <a:r>
              <a:rPr lang="zh-CN" altLang="en-US">
                <a:latin typeface="Times New Roman" panose="02020603050405020304" pitchFamily="18" charset="0"/>
              </a:rPr>
              <a:t>拟分配去做</a:t>
            </a:r>
            <a:r>
              <a:rPr lang="en-US" altLang="zh-CN">
                <a:latin typeface="Times New Roman" panose="02020603050405020304" pitchFamily="18" charset="0"/>
              </a:rPr>
              <a:t>1,2,3,4</a:t>
            </a:r>
            <a:r>
              <a:rPr lang="zh-CN" altLang="en-US">
                <a:latin typeface="Times New Roman" panose="02020603050405020304" pitchFamily="18" charset="0"/>
              </a:rPr>
              <a:t>这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种产品。若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不宜于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的产品；</a:t>
            </a:r>
            <a:r>
              <a:rPr lang="en-US" altLang="zh-CN">
                <a:latin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</a:rPr>
              <a:t>不宜于</a:t>
            </a:r>
            <a:r>
              <a:rPr lang="en-US" altLang="zh-CN">
                <a:latin typeface="Times New Roman" panose="02020603050405020304" pitchFamily="18" charset="0"/>
              </a:rPr>
              <a:t>3,4</a:t>
            </a:r>
            <a:r>
              <a:rPr lang="zh-CN" altLang="en-US">
                <a:latin typeface="Times New Roman" panose="02020603050405020304" pitchFamily="18" charset="0"/>
              </a:rPr>
              <a:t>的产品；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不宜于</a:t>
            </a:r>
            <a:r>
              <a:rPr lang="en-US" altLang="zh-CN">
                <a:latin typeface="Times New Roman" panose="02020603050405020304" pitchFamily="18" charset="0"/>
              </a:rPr>
              <a:t>1,3</a:t>
            </a:r>
            <a:r>
              <a:rPr lang="zh-CN" altLang="en-US">
                <a:latin typeface="Times New Roman" panose="02020603050405020304" pitchFamily="18" charset="0"/>
              </a:rPr>
              <a:t>的产品；</a:t>
            </a:r>
            <a:r>
              <a:rPr lang="en-US" altLang="zh-CN">
                <a:latin typeface="Times New Roman" panose="02020603050405020304" pitchFamily="18" charset="0"/>
              </a:rPr>
              <a:t>D</a:t>
            </a:r>
            <a:r>
              <a:rPr lang="zh-CN" altLang="en-US">
                <a:latin typeface="Times New Roman" panose="02020603050405020304" pitchFamily="18" charset="0"/>
              </a:rPr>
              <a:t>不宜于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的产品。试问有多少种分配方案，使每种产品有一种其适宜的材料。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sz="2400"/>
              <a:t>       </a:t>
            </a:r>
          </a:p>
        </p:txBody>
      </p:sp>
      <p:sp>
        <p:nvSpPr>
          <p:cNvPr id="5223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23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41901" name="Group 141"/>
          <p:cNvGraphicFramePr>
            <a:graphicFrameLocks noGrp="1"/>
          </p:cNvGraphicFramePr>
          <p:nvPr>
            <p:ph sz="half" idx="2"/>
          </p:nvPr>
        </p:nvGraphicFramePr>
        <p:xfrm>
          <a:off x="2268538" y="4005263"/>
          <a:ext cx="1944687" cy="1828800"/>
        </p:xfrm>
        <a:graphic>
          <a:graphicData uri="http://schemas.openxmlformats.org/drawingml/2006/table">
            <a:tbl>
              <a:tblPr/>
              <a:tblGrid>
                <a:gridCol w="4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5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19"/>
          <p:cNvGrpSpPr>
            <a:grpSpLocks/>
          </p:cNvGrpSpPr>
          <p:nvPr/>
        </p:nvGrpSpPr>
        <p:grpSpPr bwMode="auto">
          <a:xfrm>
            <a:off x="2268538" y="3573463"/>
            <a:ext cx="1871662" cy="360362"/>
            <a:chOff x="8386" y="11805"/>
            <a:chExt cx="1756" cy="315"/>
          </a:xfrm>
        </p:grpSpPr>
        <p:sp>
          <p:nvSpPr>
            <p:cNvPr id="52278" name="Text Box 120"/>
            <p:cNvSpPr txBox="1">
              <a:spLocks noChangeArrowheads="1"/>
            </p:cNvSpPr>
            <p:nvPr/>
          </p:nvSpPr>
          <p:spPr bwMode="auto">
            <a:xfrm>
              <a:off x="8386" y="1180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79" name="Text Box 121"/>
            <p:cNvSpPr txBox="1">
              <a:spLocks noChangeArrowheads="1"/>
            </p:cNvSpPr>
            <p:nvPr/>
          </p:nvSpPr>
          <p:spPr bwMode="auto">
            <a:xfrm>
              <a:off x="8850" y="1182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80" name="Text Box 122"/>
            <p:cNvSpPr txBox="1">
              <a:spLocks noChangeArrowheads="1"/>
            </p:cNvSpPr>
            <p:nvPr/>
          </p:nvSpPr>
          <p:spPr bwMode="auto">
            <a:xfrm>
              <a:off x="9316" y="1182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81" name="Text Box 123"/>
            <p:cNvSpPr txBox="1">
              <a:spLocks noChangeArrowheads="1"/>
            </p:cNvSpPr>
            <p:nvPr/>
          </p:nvSpPr>
          <p:spPr bwMode="auto">
            <a:xfrm>
              <a:off x="9782" y="1183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2400">
                <a:ea typeface="Dotum" pitchFamily="34" charset="-127"/>
              </a:endParaRPr>
            </a:p>
          </p:txBody>
        </p:sp>
      </p:grpSp>
      <p:grpSp>
        <p:nvGrpSpPr>
          <p:cNvPr id="3" name="Group 124"/>
          <p:cNvGrpSpPr>
            <a:grpSpLocks/>
          </p:cNvGrpSpPr>
          <p:nvPr/>
        </p:nvGrpSpPr>
        <p:grpSpPr bwMode="auto">
          <a:xfrm>
            <a:off x="1693863" y="4005263"/>
            <a:ext cx="433387" cy="1727200"/>
            <a:chOff x="7816" y="12240"/>
            <a:chExt cx="388" cy="1485"/>
          </a:xfrm>
        </p:grpSpPr>
        <p:sp>
          <p:nvSpPr>
            <p:cNvPr id="52274" name="Text Box 125"/>
            <p:cNvSpPr txBox="1">
              <a:spLocks noChangeArrowheads="1"/>
            </p:cNvSpPr>
            <p:nvPr/>
          </p:nvSpPr>
          <p:spPr bwMode="auto">
            <a:xfrm>
              <a:off x="7830" y="1224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75" name="Text Box 126"/>
            <p:cNvSpPr txBox="1">
              <a:spLocks noChangeArrowheads="1"/>
            </p:cNvSpPr>
            <p:nvPr/>
          </p:nvSpPr>
          <p:spPr bwMode="auto">
            <a:xfrm>
              <a:off x="7816" y="12645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76" name="Text Box 127"/>
            <p:cNvSpPr txBox="1">
              <a:spLocks noChangeArrowheads="1"/>
            </p:cNvSpPr>
            <p:nvPr/>
          </p:nvSpPr>
          <p:spPr bwMode="auto">
            <a:xfrm>
              <a:off x="7830" y="1305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400">
                <a:ea typeface="Dotum" pitchFamily="34" charset="-127"/>
              </a:endParaRPr>
            </a:p>
          </p:txBody>
        </p:sp>
        <p:sp>
          <p:nvSpPr>
            <p:cNvPr id="52277" name="Text Box 128"/>
            <p:cNvSpPr txBox="1">
              <a:spLocks noChangeArrowheads="1"/>
            </p:cNvSpPr>
            <p:nvPr/>
          </p:nvSpPr>
          <p:spPr bwMode="auto">
            <a:xfrm>
              <a:off x="7844" y="13440"/>
              <a:ext cx="360" cy="2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kumimoji="1" sz="28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008000"/>
                </a:buClr>
                <a:buSzPct val="55000"/>
                <a:buFont typeface="Wingdings" panose="05000000000000000000" pitchFamily="2" charset="2"/>
                <a:buChar char="n"/>
                <a:defRPr kumimoji="1" sz="2400" b="1">
                  <a:solidFill>
                    <a:schemeClr val="tx1"/>
                  </a:solidFill>
                  <a:latin typeface="Tahoma" panose="020B060403050404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2400">
                <a:ea typeface="Dotum" pitchFamily="34" charset="-127"/>
              </a:endParaRPr>
            </a:p>
          </p:txBody>
        </p:sp>
      </p:grpSp>
      <p:sp>
        <p:nvSpPr>
          <p:cNvPr id="10741889" name="Oval 129"/>
          <p:cNvSpPr>
            <a:spLocks noChangeArrowheads="1"/>
          </p:cNvSpPr>
          <p:nvPr/>
        </p:nvSpPr>
        <p:spPr bwMode="auto">
          <a:xfrm>
            <a:off x="2859088" y="4092575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ea typeface="Dotum" pitchFamily="34" charset="-127"/>
            </a:endParaRPr>
          </a:p>
        </p:txBody>
      </p:sp>
      <p:sp>
        <p:nvSpPr>
          <p:cNvPr id="10741890" name="Oval 130"/>
          <p:cNvSpPr>
            <a:spLocks noChangeArrowheads="1"/>
          </p:cNvSpPr>
          <p:nvPr/>
        </p:nvSpPr>
        <p:spPr bwMode="auto">
          <a:xfrm>
            <a:off x="2371725" y="4552950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ea typeface="Dotum" pitchFamily="34" charset="-127"/>
            </a:endParaRPr>
          </a:p>
        </p:txBody>
      </p:sp>
      <p:sp>
        <p:nvSpPr>
          <p:cNvPr id="10741891" name="Oval 131"/>
          <p:cNvSpPr>
            <a:spLocks noChangeArrowheads="1"/>
          </p:cNvSpPr>
          <p:nvPr/>
        </p:nvSpPr>
        <p:spPr bwMode="auto">
          <a:xfrm>
            <a:off x="3349625" y="5516563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ea typeface="Dotum" pitchFamily="34" charset="-127"/>
            </a:endParaRPr>
          </a:p>
        </p:txBody>
      </p:sp>
      <p:sp>
        <p:nvSpPr>
          <p:cNvPr id="10741892" name="Oval 132"/>
          <p:cNvSpPr>
            <a:spLocks noChangeArrowheads="1"/>
          </p:cNvSpPr>
          <p:nvPr/>
        </p:nvSpPr>
        <p:spPr bwMode="auto">
          <a:xfrm>
            <a:off x="3854450" y="5041900"/>
            <a:ext cx="215900" cy="215900"/>
          </a:xfrm>
          <a:prstGeom prst="ellipse">
            <a:avLst/>
          </a:prstGeom>
          <a:solidFill>
            <a:schemeClr val="tx1"/>
          </a:solidFill>
          <a:ln w="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 b="0">
              <a:ea typeface="Dotum" pitchFamily="34" charset="-127"/>
            </a:endParaRPr>
          </a:p>
        </p:txBody>
      </p:sp>
      <p:sp>
        <p:nvSpPr>
          <p:cNvPr id="10741894" name="Text Box 134"/>
          <p:cNvSpPr txBox="1">
            <a:spLocks noChangeArrowheads="1"/>
          </p:cNvSpPr>
          <p:nvPr/>
        </p:nvSpPr>
        <p:spPr bwMode="auto">
          <a:xfrm>
            <a:off x="5003800" y="4005263"/>
            <a:ext cx="2881313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A      B     C      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2       1      4       3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4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1889" grpId="0" animBg="1" autoUpdateAnimBg="0"/>
      <p:bldP spid="10741890" grpId="0" animBg="1" autoUpdateAnimBg="0"/>
      <p:bldP spid="10741891" grpId="0" animBg="1" autoUpdateAnimBg="0"/>
      <p:bldP spid="10741892" grpId="0" animBg="1" autoUpdateAnimBg="0"/>
      <p:bldP spid="10741894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083134-4F55-4E46-A5EF-4251E16C791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32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FD306C-4555-469A-ABC6-9A965E7B185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484313"/>
            <a:ext cx="8421688" cy="4670425"/>
          </a:xfrm>
        </p:spPr>
        <p:txBody>
          <a:bodyPr/>
          <a:lstStyle/>
          <a:p>
            <a:pPr marL="0" indent="0" algn="just" eaLnBrk="1" hangingPunct="1">
              <a:buSzTx/>
              <a:buNone/>
            </a:pPr>
            <a:r>
              <a:rPr lang="en-US" altLang="zh-CN" dirty="0" smtClean="0">
                <a:latin typeface="黑体" panose="02010609060101010101" pitchFamily="49" charset="-122"/>
              </a:rPr>
              <a:t> 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</a:t>
            </a:r>
          </a:p>
        </p:txBody>
      </p:sp>
      <p:sp>
        <p:nvSpPr>
          <p:cNvPr id="5325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8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59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0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3261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53262" name="Group 107"/>
          <p:cNvGrpSpPr>
            <a:grpSpLocks/>
          </p:cNvGrpSpPr>
          <p:nvPr/>
        </p:nvGrpSpPr>
        <p:grpSpPr bwMode="auto">
          <a:xfrm>
            <a:off x="611188" y="1484313"/>
            <a:ext cx="1812925" cy="1219200"/>
            <a:chOff x="748" y="981"/>
            <a:chExt cx="1142" cy="768"/>
          </a:xfrm>
        </p:grpSpPr>
        <p:grpSp>
          <p:nvGrpSpPr>
            <p:cNvPr id="53318" name="Group 14"/>
            <p:cNvGrpSpPr>
              <a:grpSpLocks/>
            </p:cNvGrpSpPr>
            <p:nvPr/>
          </p:nvGrpSpPr>
          <p:grpSpPr bwMode="auto">
            <a:xfrm>
              <a:off x="1020" y="981"/>
              <a:ext cx="870" cy="768"/>
              <a:chOff x="2248" y="13452"/>
              <a:chExt cx="2176" cy="1920"/>
            </a:xfrm>
          </p:grpSpPr>
          <p:sp>
            <p:nvSpPr>
              <p:cNvPr id="53320" name="Text Box 15"/>
              <p:cNvSpPr txBox="1">
                <a:spLocks noChangeArrowheads="1"/>
              </p:cNvSpPr>
              <p:nvPr/>
            </p:nvSpPr>
            <p:spPr bwMode="auto">
              <a:xfrm>
                <a:off x="2370" y="1363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21" name="Text Box 16"/>
              <p:cNvSpPr txBox="1">
                <a:spLocks noChangeArrowheads="1"/>
              </p:cNvSpPr>
              <p:nvPr/>
            </p:nvSpPr>
            <p:spPr bwMode="auto">
              <a:xfrm>
                <a:off x="2370" y="1450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Times New Roman" panose="02020603050405020304" pitchFamily="18" charset="0"/>
                    <a:ea typeface="宋体" panose="02010600030101010101" pitchFamily="2" charset="-122"/>
                  </a:rPr>
                  <a:t>*</a:t>
                </a:r>
                <a:endParaRPr lang="en-US" altLang="zh-CN" sz="1800">
                  <a:ea typeface="Dotum" pitchFamily="34" charset="-127"/>
                </a:endParaRPr>
              </a:p>
            </p:txBody>
          </p:sp>
          <p:sp>
            <p:nvSpPr>
              <p:cNvPr id="53322" name="Text Box 17"/>
              <p:cNvSpPr txBox="1">
                <a:spLocks noChangeArrowheads="1"/>
              </p:cNvSpPr>
              <p:nvPr/>
            </p:nvSpPr>
            <p:spPr bwMode="auto">
              <a:xfrm>
                <a:off x="3240" y="14067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23" name="Text Box 18"/>
              <p:cNvSpPr txBox="1">
                <a:spLocks noChangeArrowheads="1"/>
              </p:cNvSpPr>
              <p:nvPr/>
            </p:nvSpPr>
            <p:spPr bwMode="auto">
              <a:xfrm>
                <a:off x="3240" y="1450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24" name="Text Box 19"/>
              <p:cNvSpPr txBox="1">
                <a:spLocks noChangeArrowheads="1"/>
              </p:cNvSpPr>
              <p:nvPr/>
            </p:nvSpPr>
            <p:spPr bwMode="auto">
              <a:xfrm>
                <a:off x="3658" y="14067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25" name="Text Box 20"/>
              <p:cNvSpPr txBox="1">
                <a:spLocks noChangeArrowheads="1"/>
              </p:cNvSpPr>
              <p:nvPr/>
            </p:nvSpPr>
            <p:spPr bwMode="auto">
              <a:xfrm>
                <a:off x="3658" y="14937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26" name="AutoShape 21"/>
              <p:cNvSpPr>
                <a:spLocks noChangeArrowheads="1"/>
              </p:cNvSpPr>
              <p:nvPr/>
            </p:nvSpPr>
            <p:spPr bwMode="auto">
              <a:xfrm>
                <a:off x="2248" y="13452"/>
                <a:ext cx="2176" cy="189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53319" name="Object 53"/>
            <p:cNvGraphicFramePr>
              <a:graphicFrameLocks noChangeAspect="1"/>
            </p:cNvGraphicFramePr>
            <p:nvPr/>
          </p:nvGraphicFramePr>
          <p:xfrm>
            <a:off x="748" y="1253"/>
            <a:ext cx="377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27" name="公式" r:id="rId3" imgW="203024" imgH="164957" progId="Equation.3">
                    <p:embed/>
                  </p:oleObj>
                </mc:Choice>
                <mc:Fallback>
                  <p:oleObj name="公式" r:id="rId3" imgW="203024" imgH="164957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8" y="1253"/>
                          <a:ext cx="377" cy="3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2484438" y="1412875"/>
            <a:ext cx="4479925" cy="1219200"/>
            <a:chOff x="1882" y="981"/>
            <a:chExt cx="2822" cy="768"/>
          </a:xfrm>
        </p:grpSpPr>
        <p:grpSp>
          <p:nvGrpSpPr>
            <p:cNvPr id="53304" name="Group 22"/>
            <p:cNvGrpSpPr>
              <a:grpSpLocks/>
            </p:cNvGrpSpPr>
            <p:nvPr/>
          </p:nvGrpSpPr>
          <p:grpSpPr bwMode="auto">
            <a:xfrm>
              <a:off x="2653" y="1162"/>
              <a:ext cx="552" cy="546"/>
              <a:chOff x="5104" y="13752"/>
              <a:chExt cx="1380" cy="1365"/>
            </a:xfrm>
          </p:grpSpPr>
          <p:sp>
            <p:nvSpPr>
              <p:cNvPr id="53314" name="AutoShape 23"/>
              <p:cNvSpPr>
                <a:spLocks noChangeArrowheads="1"/>
              </p:cNvSpPr>
              <p:nvPr/>
            </p:nvSpPr>
            <p:spPr bwMode="auto">
              <a:xfrm>
                <a:off x="5104" y="13752"/>
                <a:ext cx="1380" cy="129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3315" name="Text Box 24"/>
              <p:cNvSpPr txBox="1">
                <a:spLocks noChangeArrowheads="1"/>
              </p:cNvSpPr>
              <p:nvPr/>
            </p:nvSpPr>
            <p:spPr bwMode="auto">
              <a:xfrm>
                <a:off x="5342" y="1381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 b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*</a:t>
                </a:r>
                <a:endParaRPr lang="en-US" altLang="zh-CN" sz="2400" b="0">
                  <a:ea typeface="Dotum" pitchFamily="34" charset="-127"/>
                </a:endParaRPr>
              </a:p>
            </p:txBody>
          </p:sp>
          <p:sp>
            <p:nvSpPr>
              <p:cNvPr id="53316" name="Text Box 25"/>
              <p:cNvSpPr txBox="1">
                <a:spLocks noChangeArrowheads="1"/>
              </p:cNvSpPr>
              <p:nvPr/>
            </p:nvSpPr>
            <p:spPr bwMode="auto">
              <a:xfrm>
                <a:off x="5760" y="1381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sp>
            <p:nvSpPr>
              <p:cNvPr id="53317" name="Text Box 26"/>
              <p:cNvSpPr txBox="1">
                <a:spLocks noChangeArrowheads="1"/>
              </p:cNvSpPr>
              <p:nvPr/>
            </p:nvSpPr>
            <p:spPr bwMode="auto">
              <a:xfrm>
                <a:off x="5760" y="1468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</p:grpSp>
        <p:grpSp>
          <p:nvGrpSpPr>
            <p:cNvPr id="53305" name="Group 32"/>
            <p:cNvGrpSpPr>
              <a:grpSpLocks/>
            </p:cNvGrpSpPr>
            <p:nvPr/>
          </p:nvGrpSpPr>
          <p:grpSpPr bwMode="auto">
            <a:xfrm>
              <a:off x="3833" y="981"/>
              <a:ext cx="871" cy="768"/>
              <a:chOff x="6958" y="13542"/>
              <a:chExt cx="2176" cy="1920"/>
            </a:xfrm>
          </p:grpSpPr>
          <p:sp>
            <p:nvSpPr>
              <p:cNvPr id="53307" name="Text Box 33"/>
              <p:cNvSpPr txBox="1">
                <a:spLocks noChangeArrowheads="1"/>
              </p:cNvSpPr>
              <p:nvPr/>
            </p:nvSpPr>
            <p:spPr bwMode="auto">
              <a:xfrm>
                <a:off x="7080" y="13722"/>
                <a:ext cx="418" cy="43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ea typeface="Dotum" pitchFamily="34" charset="-127"/>
                </a:endParaRPr>
              </a:p>
            </p:txBody>
          </p:sp>
          <p:grpSp>
            <p:nvGrpSpPr>
              <p:cNvPr id="53308" name="Group 34"/>
              <p:cNvGrpSpPr>
                <a:grpSpLocks/>
              </p:cNvGrpSpPr>
              <p:nvPr/>
            </p:nvGrpSpPr>
            <p:grpSpPr bwMode="auto">
              <a:xfrm>
                <a:off x="7950" y="14157"/>
                <a:ext cx="836" cy="1305"/>
                <a:chOff x="7950" y="14157"/>
                <a:chExt cx="836" cy="1305"/>
              </a:xfrm>
            </p:grpSpPr>
            <p:sp>
              <p:nvSpPr>
                <p:cNvPr id="53310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7950" y="14157"/>
                  <a:ext cx="418" cy="435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 b="0">
                    <a:ea typeface="Dotum" pitchFamily="34" charset="-127"/>
                  </a:endParaRPr>
                </a:p>
              </p:txBody>
            </p:sp>
            <p:sp>
              <p:nvSpPr>
                <p:cNvPr id="5331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7950" y="14592"/>
                  <a:ext cx="418" cy="435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 b="0">
                    <a:ea typeface="Dotum" pitchFamily="34" charset="-127"/>
                  </a:endParaRPr>
                </a:p>
              </p:txBody>
            </p:sp>
            <p:sp>
              <p:nvSpPr>
                <p:cNvPr id="53312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8368" y="14157"/>
                  <a:ext cx="418" cy="435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 b="0">
                    <a:ea typeface="Dotum" pitchFamily="34" charset="-127"/>
                  </a:endParaRPr>
                </a:p>
              </p:txBody>
            </p:sp>
            <p:sp>
              <p:nvSpPr>
                <p:cNvPr id="5331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8368" y="15027"/>
                  <a:ext cx="418" cy="435"/>
                </a:xfrm>
                <a:prstGeom prst="rect">
                  <a:avLst/>
                </a:prstGeom>
                <a:solidFill>
                  <a:srgbClr val="FFFFFF"/>
                </a:solidFill>
                <a:ln w="2857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kumimoji="1" sz="28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8000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400" b="1">
                      <a:solidFill>
                        <a:schemeClr val="tx1"/>
                      </a:solidFill>
                      <a:latin typeface="Tahoma" panose="020B0604030504040204" pitchFamily="34" charset="0"/>
                      <a:ea typeface="黑体" panose="02010609060101010101" pitchFamily="49" charset="-122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 b="0">
                    <a:ea typeface="Dotum" pitchFamily="34" charset="-127"/>
                  </a:endParaRPr>
                </a:p>
              </p:txBody>
            </p:sp>
          </p:grpSp>
          <p:sp>
            <p:nvSpPr>
              <p:cNvPr id="53309" name="AutoShape 39"/>
              <p:cNvSpPr>
                <a:spLocks noChangeArrowheads="1"/>
              </p:cNvSpPr>
              <p:nvPr/>
            </p:nvSpPr>
            <p:spPr bwMode="auto">
              <a:xfrm>
                <a:off x="6958" y="13542"/>
                <a:ext cx="2176" cy="1890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aphicFrame>
          <p:nvGraphicFramePr>
            <p:cNvPr id="53306" name="Object 62"/>
            <p:cNvGraphicFramePr>
              <a:graphicFrameLocks noChangeAspect="1"/>
            </p:cNvGraphicFramePr>
            <p:nvPr/>
          </p:nvGraphicFramePr>
          <p:xfrm>
            <a:off x="1882" y="1253"/>
            <a:ext cx="1925" cy="3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28" name="公式" r:id="rId5" imgW="926698" imgH="177723" progId="Equation.3">
                    <p:embed/>
                  </p:oleObj>
                </mc:Choice>
                <mc:Fallback>
                  <p:oleObj name="公式" r:id="rId5" imgW="926698" imgH="177723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2" y="1253"/>
                          <a:ext cx="1925" cy="3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106"/>
          <p:cNvGrpSpPr>
            <a:grpSpLocks/>
          </p:cNvGrpSpPr>
          <p:nvPr/>
        </p:nvGrpSpPr>
        <p:grpSpPr bwMode="auto">
          <a:xfrm>
            <a:off x="468313" y="3068638"/>
            <a:ext cx="6769100" cy="1223962"/>
            <a:chOff x="703" y="1842"/>
            <a:chExt cx="4264" cy="771"/>
          </a:xfrm>
        </p:grpSpPr>
        <p:grpSp>
          <p:nvGrpSpPr>
            <p:cNvPr id="53281" name="Group 74"/>
            <p:cNvGrpSpPr>
              <a:grpSpLocks/>
            </p:cNvGrpSpPr>
            <p:nvPr/>
          </p:nvGrpSpPr>
          <p:grpSpPr bwMode="auto">
            <a:xfrm>
              <a:off x="3787" y="2160"/>
              <a:ext cx="290" cy="289"/>
              <a:chOff x="2774" y="1965"/>
              <a:chExt cx="540" cy="585"/>
            </a:xfrm>
          </p:grpSpPr>
          <p:sp>
            <p:nvSpPr>
              <p:cNvPr id="53302" name="AutoShape 75"/>
              <p:cNvSpPr>
                <a:spLocks noChangeArrowheads="1"/>
              </p:cNvSpPr>
              <p:nvPr/>
            </p:nvSpPr>
            <p:spPr bwMode="auto">
              <a:xfrm>
                <a:off x="2774" y="1965"/>
                <a:ext cx="540" cy="585"/>
              </a:xfrm>
              <a:prstGeom prst="bracketPair">
                <a:avLst>
                  <a:gd name="adj" fmla="val 16667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3303" name="Rectangle 76"/>
              <p:cNvSpPr>
                <a:spLocks noChangeArrowheads="1"/>
              </p:cNvSpPr>
              <p:nvPr/>
            </p:nvSpPr>
            <p:spPr bwMode="auto">
              <a:xfrm>
                <a:off x="2864" y="2055"/>
                <a:ext cx="330" cy="345"/>
              </a:xfrm>
              <a:prstGeom prst="rect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  <p:grpSp>
          <p:nvGrpSpPr>
            <p:cNvPr id="53282" name="Group 105"/>
            <p:cNvGrpSpPr>
              <a:grpSpLocks/>
            </p:cNvGrpSpPr>
            <p:nvPr/>
          </p:nvGrpSpPr>
          <p:grpSpPr bwMode="auto">
            <a:xfrm>
              <a:off x="703" y="1842"/>
              <a:ext cx="4264" cy="771"/>
              <a:chOff x="793" y="1979"/>
              <a:chExt cx="4264" cy="771"/>
            </a:xfrm>
          </p:grpSpPr>
          <p:sp>
            <p:nvSpPr>
              <p:cNvPr id="53283" name="AutoShape 65"/>
              <p:cNvSpPr>
                <a:spLocks/>
              </p:cNvSpPr>
              <p:nvPr/>
            </p:nvSpPr>
            <p:spPr bwMode="auto">
              <a:xfrm>
                <a:off x="1429" y="2024"/>
                <a:ext cx="115" cy="726"/>
              </a:xfrm>
              <a:prstGeom prst="leftBracket">
                <a:avLst>
                  <a:gd name="adj" fmla="val 52609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3284" name="AutoShape 73"/>
              <p:cNvSpPr>
                <a:spLocks/>
              </p:cNvSpPr>
              <p:nvPr/>
            </p:nvSpPr>
            <p:spPr bwMode="auto">
              <a:xfrm>
                <a:off x="3152" y="2024"/>
                <a:ext cx="91" cy="726"/>
              </a:xfrm>
              <a:prstGeom prst="rightBracket">
                <a:avLst>
                  <a:gd name="adj" fmla="val 66484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grpSp>
            <p:nvGrpSpPr>
              <p:cNvPr id="53285" name="Group 93"/>
              <p:cNvGrpSpPr>
                <a:grpSpLocks/>
              </p:cNvGrpSpPr>
              <p:nvPr/>
            </p:nvGrpSpPr>
            <p:grpSpPr bwMode="auto">
              <a:xfrm>
                <a:off x="793" y="1979"/>
                <a:ext cx="4264" cy="771"/>
                <a:chOff x="793" y="1979"/>
                <a:chExt cx="4264" cy="771"/>
              </a:xfrm>
            </p:grpSpPr>
            <p:graphicFrame>
              <p:nvGraphicFramePr>
                <p:cNvPr id="53286" name="Object 84"/>
                <p:cNvGraphicFramePr>
                  <a:graphicFrameLocks noChangeAspect="1"/>
                </p:cNvGraphicFramePr>
                <p:nvPr/>
              </p:nvGraphicFramePr>
              <p:xfrm>
                <a:off x="793" y="2251"/>
                <a:ext cx="3721" cy="36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829" name="公式" r:id="rId7" imgW="1790700" imgH="177800" progId="Equation.3">
                        <p:embed/>
                      </p:oleObj>
                    </mc:Choice>
                    <mc:Fallback>
                      <p:oleObj name="公式" r:id="rId7" imgW="1790700" imgH="177800" progId="Equation.3">
                        <p:embed/>
                        <p:pic>
                          <p:nvPicPr>
                            <p:cNvPr id="0" name="Object 8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3" y="2251"/>
                              <a:ext cx="3721" cy="36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53287" name="Group 92"/>
                <p:cNvGrpSpPr>
                  <a:grpSpLocks/>
                </p:cNvGrpSpPr>
                <p:nvPr/>
              </p:nvGrpSpPr>
              <p:grpSpPr bwMode="auto">
                <a:xfrm>
                  <a:off x="1927" y="1979"/>
                  <a:ext cx="3130" cy="771"/>
                  <a:chOff x="1927" y="1979"/>
                  <a:chExt cx="3130" cy="771"/>
                </a:xfrm>
              </p:grpSpPr>
              <p:grpSp>
                <p:nvGrpSpPr>
                  <p:cNvPr id="53288" name="Group 66"/>
                  <p:cNvGrpSpPr>
                    <a:grpSpLocks/>
                  </p:cNvGrpSpPr>
                  <p:nvPr/>
                </p:nvGrpSpPr>
                <p:grpSpPr bwMode="auto">
                  <a:xfrm>
                    <a:off x="1927" y="2251"/>
                    <a:ext cx="255" cy="284"/>
                    <a:chOff x="2774" y="1965"/>
                    <a:chExt cx="540" cy="585"/>
                  </a:xfrm>
                </p:grpSpPr>
                <p:sp>
                  <p:nvSpPr>
                    <p:cNvPr id="53300" name="AutoShap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74" y="1965"/>
                      <a:ext cx="540" cy="585"/>
                    </a:xfrm>
                    <a:prstGeom prst="bracketPair">
                      <a:avLst>
                        <a:gd name="adj" fmla="val 16667"/>
                      </a:avLst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  <p:sp>
                  <p:nvSpPr>
                    <p:cNvPr id="53301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864" y="2055"/>
                      <a:ext cx="330" cy="34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</p:grpSp>
              <p:grpSp>
                <p:nvGrpSpPr>
                  <p:cNvPr id="53289" name="Group 69"/>
                  <p:cNvGrpSpPr>
                    <a:grpSpLocks/>
                  </p:cNvGrpSpPr>
                  <p:nvPr/>
                </p:nvGrpSpPr>
                <p:grpSpPr bwMode="auto">
                  <a:xfrm>
                    <a:off x="2789" y="2024"/>
                    <a:ext cx="318" cy="680"/>
                    <a:chOff x="4128" y="1602"/>
                    <a:chExt cx="736" cy="1500"/>
                  </a:xfrm>
                </p:grpSpPr>
                <p:sp>
                  <p:nvSpPr>
                    <p:cNvPr id="53297" name="AutoShap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28" y="1602"/>
                      <a:ext cx="736" cy="1500"/>
                    </a:xfrm>
                    <a:prstGeom prst="bracketPair">
                      <a:avLst>
                        <a:gd name="adj" fmla="val 16667"/>
                      </a:avLst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  <p:sp>
                  <p:nvSpPr>
                    <p:cNvPr id="53298" name="Text Box 7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20" y="1662"/>
                      <a:ext cx="418" cy="43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zh-CN" sz="2400" b="0">
                        <a:ea typeface="Dotum" pitchFamily="34" charset="-127"/>
                      </a:endParaRPr>
                    </a:p>
                  </p:txBody>
                </p:sp>
                <p:sp>
                  <p:nvSpPr>
                    <p:cNvPr id="53299" name="Text Box 7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320" y="2532"/>
                      <a:ext cx="418" cy="435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285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zh-CN" sz="2400" b="0">
                        <a:ea typeface="Dotum" pitchFamily="34" charset="-127"/>
                      </a:endParaRPr>
                    </a:p>
                  </p:txBody>
                </p:sp>
              </p:grpSp>
              <p:grpSp>
                <p:nvGrpSpPr>
                  <p:cNvPr id="53290" name="Group 85"/>
                  <p:cNvGrpSpPr>
                    <a:grpSpLocks/>
                  </p:cNvGrpSpPr>
                  <p:nvPr/>
                </p:nvGrpSpPr>
                <p:grpSpPr bwMode="auto">
                  <a:xfrm>
                    <a:off x="4513" y="1979"/>
                    <a:ext cx="544" cy="771"/>
                    <a:chOff x="6164" y="1545"/>
                    <a:chExt cx="1202" cy="1560"/>
                  </a:xfrm>
                </p:grpSpPr>
                <p:sp>
                  <p:nvSpPr>
                    <p:cNvPr id="53291" name="AutoShap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64" y="1545"/>
                      <a:ext cx="1202" cy="1560"/>
                    </a:xfrm>
                    <a:prstGeom prst="bracketPair">
                      <a:avLst>
                        <a:gd name="adj" fmla="val 16667"/>
                      </a:avLst>
                    </a:prstGeom>
                    <a:noFill/>
                    <a:ln w="285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kumimoji="1" sz="28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008000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400" b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buChar char="n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zh-CN" altLang="en-US" sz="2400" b="0">
                        <a:ea typeface="Dotum" pitchFamily="34" charset="-127"/>
                      </a:endParaRPr>
                    </a:p>
                  </p:txBody>
                </p:sp>
                <p:grpSp>
                  <p:nvGrpSpPr>
                    <p:cNvPr id="53292" name="Group 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344" y="1692"/>
                      <a:ext cx="836" cy="1305"/>
                      <a:chOff x="7950" y="14157"/>
                      <a:chExt cx="836" cy="1305"/>
                    </a:xfrm>
                  </p:grpSpPr>
                  <p:sp>
                    <p:nvSpPr>
                      <p:cNvPr id="53293" name="Text Box 88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950" y="14157"/>
                        <a:ext cx="418" cy="4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kumimoji="1" sz="28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lr>
                            <a:srgbClr val="008000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4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4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zh-CN" sz="2400" b="0">
                          <a:ea typeface="Dotum" pitchFamily="34" charset="-127"/>
                        </a:endParaRPr>
                      </a:p>
                    </p:txBody>
                  </p:sp>
                  <p:sp>
                    <p:nvSpPr>
                      <p:cNvPr id="53294" name="Text Box 8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7950" y="14592"/>
                        <a:ext cx="418" cy="4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kumimoji="1" sz="28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lr>
                            <a:srgbClr val="008000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4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4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algn="just"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r>
                          <a:rPr lang="en-US" altLang="zh-CN" sz="1800">
                            <a:latin typeface="Times New Roman" panose="02020603050405020304" pitchFamily="18" charset="0"/>
                            <a:ea typeface="宋体" panose="02010600030101010101" pitchFamily="2" charset="-122"/>
                          </a:rPr>
                          <a:t>*</a:t>
                        </a:r>
                        <a:endParaRPr lang="en-US" altLang="zh-CN" sz="1800">
                          <a:ea typeface="Dotum" pitchFamily="34" charset="-127"/>
                        </a:endParaRPr>
                      </a:p>
                    </p:txBody>
                  </p:sp>
                  <p:sp>
                    <p:nvSpPr>
                      <p:cNvPr id="53295" name="Text Box 9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68" y="14157"/>
                        <a:ext cx="418" cy="4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kumimoji="1" sz="28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lr>
                            <a:srgbClr val="008000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4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4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zh-CN" sz="2400" b="0">
                          <a:ea typeface="Dotum" pitchFamily="34" charset="-127"/>
                        </a:endParaRPr>
                      </a:p>
                    </p:txBody>
                  </p:sp>
                  <p:sp>
                    <p:nvSpPr>
                      <p:cNvPr id="53296" name="Text Box 9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368" y="15027"/>
                        <a:ext cx="418" cy="4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60000"/>
                          <a:buFont typeface="Wingdings" panose="05000000000000000000" pitchFamily="2" charset="2"/>
                          <a:buChar char="n"/>
                          <a:defRPr kumimoji="1" sz="28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1pPr>
                        <a:lvl2pPr marL="742950" indent="-285750">
                          <a:spcBef>
                            <a:spcPct val="20000"/>
                          </a:spcBef>
                          <a:buClr>
                            <a:srgbClr val="008000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400" b="1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黑体" panose="02010609060101010101" pitchFamily="49" charset="-122"/>
                          </a:defRPr>
                        </a:lvl2pPr>
                        <a:lvl3pPr marL="1143000" indent="-228600">
                          <a:spcBef>
                            <a:spcPct val="20000"/>
                          </a:spcBef>
                          <a:buClr>
                            <a:schemeClr val="folHlink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4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spcBef>
                            <a:spcPct val="20000"/>
                          </a:spcBef>
                          <a:buClr>
                            <a:schemeClr val="accent2"/>
                          </a:buClr>
                          <a:buSzPct val="55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spcBef>
                            <a:spcPct val="20000"/>
                          </a:spcBef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accent1"/>
                          </a:buClr>
                          <a:buSzPct val="50000"/>
                          <a:buFont typeface="Wingdings" panose="05000000000000000000" pitchFamily="2" charset="2"/>
                          <a:buChar char="n"/>
                          <a:defRPr kumimoji="1" sz="2000">
                            <a:solidFill>
                              <a:schemeClr val="tx1"/>
                            </a:solidFill>
                            <a:latin typeface="Tahoma" panose="020B0604030504040204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pPr eaLnBrk="1" hangingPunct="1">
                          <a:spcBef>
                            <a:spcPct val="0"/>
                          </a:spcBef>
                          <a:buClrTx/>
                          <a:buSzTx/>
                          <a:buFontTx/>
                          <a:buNone/>
                        </a:pPr>
                        <a:endParaRPr lang="zh-CN" altLang="zh-CN" sz="2400" b="0">
                          <a:ea typeface="Dotum" pitchFamily="34" charset="-127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7" name="Group 108"/>
          <p:cNvGrpSpPr>
            <a:grpSpLocks/>
          </p:cNvGrpSpPr>
          <p:nvPr/>
        </p:nvGrpSpPr>
        <p:grpSpPr bwMode="auto">
          <a:xfrm>
            <a:off x="468313" y="4365625"/>
            <a:ext cx="8424862" cy="1295400"/>
            <a:chOff x="295" y="2795"/>
            <a:chExt cx="5307" cy="816"/>
          </a:xfrm>
        </p:grpSpPr>
        <p:graphicFrame>
          <p:nvGraphicFramePr>
            <p:cNvPr id="53266" name="Object 99"/>
            <p:cNvGraphicFramePr>
              <a:graphicFrameLocks noChangeAspect="1"/>
            </p:cNvGraphicFramePr>
            <p:nvPr/>
          </p:nvGraphicFramePr>
          <p:xfrm>
            <a:off x="295" y="3022"/>
            <a:ext cx="331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0" name="公式" r:id="rId9" imgW="2057400" imgH="228600" progId="Equation.3">
                    <p:embed/>
                  </p:oleObj>
                </mc:Choice>
                <mc:Fallback>
                  <p:oleObj name="公式" r:id="rId9" imgW="2057400" imgH="228600" progId="Equation.3">
                    <p:embed/>
                    <p:pic>
                      <p:nvPicPr>
                        <p:cNvPr id="0" name="Object 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3022"/>
                          <a:ext cx="3311" cy="3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3267" name="Group 104"/>
            <p:cNvGrpSpPr>
              <a:grpSpLocks/>
            </p:cNvGrpSpPr>
            <p:nvPr/>
          </p:nvGrpSpPr>
          <p:grpSpPr bwMode="auto">
            <a:xfrm>
              <a:off x="3606" y="2795"/>
              <a:ext cx="1996" cy="816"/>
              <a:chOff x="3606" y="2886"/>
              <a:chExt cx="1996" cy="816"/>
            </a:xfrm>
          </p:grpSpPr>
          <p:grpSp>
            <p:nvGrpSpPr>
              <p:cNvPr id="53268" name="Group 101"/>
              <p:cNvGrpSpPr>
                <a:grpSpLocks/>
              </p:cNvGrpSpPr>
              <p:nvPr/>
            </p:nvGrpSpPr>
            <p:grpSpPr bwMode="auto">
              <a:xfrm>
                <a:off x="3606" y="2931"/>
                <a:ext cx="1906" cy="681"/>
                <a:chOff x="1746" y="3203"/>
                <a:chExt cx="1996" cy="726"/>
              </a:xfrm>
            </p:grpSpPr>
            <p:grpSp>
              <p:nvGrpSpPr>
                <p:cNvPr id="53271" name="Group 77"/>
                <p:cNvGrpSpPr>
                  <a:grpSpLocks/>
                </p:cNvGrpSpPr>
                <p:nvPr/>
              </p:nvGrpSpPr>
              <p:grpSpPr bwMode="auto">
                <a:xfrm>
                  <a:off x="3152" y="3203"/>
                  <a:ext cx="590" cy="726"/>
                  <a:chOff x="6074" y="3255"/>
                  <a:chExt cx="1202" cy="1560"/>
                </a:xfrm>
              </p:grpSpPr>
              <p:sp>
                <p:nvSpPr>
                  <p:cNvPr id="53277" name="AutoShape 78"/>
                  <p:cNvSpPr>
                    <a:spLocks noChangeArrowheads="1"/>
                  </p:cNvSpPr>
                  <p:nvPr/>
                </p:nvSpPr>
                <p:spPr bwMode="auto">
                  <a:xfrm>
                    <a:off x="6074" y="3255"/>
                    <a:ext cx="1202" cy="1560"/>
                  </a:xfrm>
                  <a:prstGeom prst="bracketPair">
                    <a:avLst>
                      <a:gd name="adj" fmla="val 16667"/>
                    </a:avLst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53278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254" y="3402"/>
                    <a:ext cx="418" cy="435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zh-CN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53279" name="Text Box 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72" y="3402"/>
                    <a:ext cx="418" cy="435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zh-CN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53280" name="Text Box 8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672" y="4272"/>
                    <a:ext cx="418" cy="435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zh-CN" sz="2400" b="0">
                      <a:ea typeface="Dotum" pitchFamily="34" charset="-127"/>
                    </a:endParaRPr>
                  </a:p>
                </p:txBody>
              </p:sp>
            </p:grpSp>
            <p:grpSp>
              <p:nvGrpSpPr>
                <p:cNvPr id="53272" name="Group 94"/>
                <p:cNvGrpSpPr>
                  <a:grpSpLocks/>
                </p:cNvGrpSpPr>
                <p:nvPr/>
              </p:nvGrpSpPr>
              <p:grpSpPr bwMode="auto">
                <a:xfrm>
                  <a:off x="2245" y="3294"/>
                  <a:ext cx="362" cy="545"/>
                  <a:chOff x="4664" y="3405"/>
                  <a:chExt cx="872" cy="1050"/>
                </a:xfrm>
              </p:grpSpPr>
              <p:sp>
                <p:nvSpPr>
                  <p:cNvPr id="53274" name="AutoShape 95"/>
                  <p:cNvSpPr>
                    <a:spLocks noChangeArrowheads="1"/>
                  </p:cNvSpPr>
                  <p:nvPr/>
                </p:nvSpPr>
                <p:spPr bwMode="auto">
                  <a:xfrm>
                    <a:off x="4664" y="3405"/>
                    <a:ext cx="872" cy="1035"/>
                  </a:xfrm>
                  <a:prstGeom prst="bracketPair">
                    <a:avLst>
                      <a:gd name="adj" fmla="val 16667"/>
                    </a:avLst>
                  </a:prstGeom>
                  <a:noFill/>
                  <a:ln w="2857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53275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4904" y="3420"/>
                    <a:ext cx="360" cy="33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  <p:sp>
                <p:nvSpPr>
                  <p:cNvPr id="53276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4904" y="4125"/>
                    <a:ext cx="360" cy="330"/>
                  </a:xfrm>
                  <a:prstGeom prst="rect">
                    <a:avLst/>
                  </a:prstGeom>
                  <a:solidFill>
                    <a:srgbClr val="FFFFFF"/>
                  </a:solidFill>
                  <a:ln w="28575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kumimoji="1" sz="28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rgbClr val="008000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400" b="1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黑体" panose="02010609060101010101" pitchFamily="49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400" b="0">
                      <a:ea typeface="Dotum" pitchFamily="34" charset="-127"/>
                    </a:endParaRPr>
                  </a:p>
                </p:txBody>
              </p:sp>
            </p:grpSp>
            <p:graphicFrame>
              <p:nvGraphicFramePr>
                <p:cNvPr id="53273" name="Object 98"/>
                <p:cNvGraphicFramePr>
                  <a:graphicFrameLocks noChangeAspect="1"/>
                </p:cNvGraphicFramePr>
                <p:nvPr/>
              </p:nvGraphicFramePr>
              <p:xfrm>
                <a:off x="1746" y="3385"/>
                <a:ext cx="1423" cy="37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3831" name="公式" r:id="rId11" imgW="685502" imgH="177723" progId="Equation.3">
                        <p:embed/>
                      </p:oleObj>
                    </mc:Choice>
                    <mc:Fallback>
                      <p:oleObj name="公式" r:id="rId11" imgW="685502" imgH="177723" progId="Equation.3">
                        <p:embed/>
                        <p:pic>
                          <p:nvPicPr>
                            <p:cNvPr id="0" name="Object 9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46" y="3385"/>
                              <a:ext cx="1423" cy="37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53269" name="AutoShape 102"/>
              <p:cNvSpPr>
                <a:spLocks/>
              </p:cNvSpPr>
              <p:nvPr/>
            </p:nvSpPr>
            <p:spPr bwMode="auto">
              <a:xfrm>
                <a:off x="5556" y="2886"/>
                <a:ext cx="46" cy="771"/>
              </a:xfrm>
              <a:prstGeom prst="rightBracket">
                <a:avLst>
                  <a:gd name="adj" fmla="val 139674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  <p:sp>
            <p:nvSpPr>
              <p:cNvPr id="53270" name="AutoShape 103"/>
              <p:cNvSpPr>
                <a:spLocks/>
              </p:cNvSpPr>
              <p:nvPr/>
            </p:nvSpPr>
            <p:spPr bwMode="auto">
              <a:xfrm>
                <a:off x="3651" y="2931"/>
                <a:ext cx="45" cy="771"/>
              </a:xfrm>
              <a:prstGeom prst="leftBracket">
                <a:avLst>
                  <a:gd name="adj" fmla="val 142778"/>
                </a:avLst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kumimoji="1" sz="28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008000"/>
                  </a:buClr>
                  <a:buSzPct val="55000"/>
                  <a:buFont typeface="Wingdings" panose="05000000000000000000" pitchFamily="2" charset="2"/>
                  <a:buChar char="n"/>
                  <a:defRPr kumimoji="1" sz="2400" b="1">
                    <a:solidFill>
                      <a:schemeClr val="tx1"/>
                    </a:solidFill>
                    <a:latin typeface="Tahoma" panose="020B060403050404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kumimoji="1" sz="20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 b="0">
                  <a:ea typeface="Dotum" pitchFamily="34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801203B-2C85-4DE9-8103-B8D1E04A839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42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190EB7-56FD-4654-BCAD-B4C01B5FBAA5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有禁区的排列</a:t>
            </a: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79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0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1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2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3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4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5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6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4287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4288" name="Object 14"/>
          <p:cNvGraphicFramePr>
            <a:graphicFrameLocks noChangeAspect="1"/>
          </p:cNvGraphicFramePr>
          <p:nvPr/>
        </p:nvGraphicFramePr>
        <p:xfrm>
          <a:off x="611188" y="1484313"/>
          <a:ext cx="8281987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3" name="公式" r:id="rId3" imgW="3606800" imgH="228600" progId="Equation.3">
                  <p:embed/>
                </p:oleObj>
              </mc:Choice>
              <mc:Fallback>
                <p:oleObj name="公式" r:id="rId3" imgW="36068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84313"/>
                        <a:ext cx="8281987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44848" name="Object 16"/>
          <p:cNvGraphicFramePr>
            <a:graphicFrameLocks noGrp="1" noChangeAspect="1"/>
          </p:cNvGraphicFramePr>
          <p:nvPr>
            <p:ph idx="1"/>
          </p:nvPr>
        </p:nvGraphicFramePr>
        <p:xfrm>
          <a:off x="611188" y="2205038"/>
          <a:ext cx="33131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4" name="公式" r:id="rId5" imgW="1358310" imgH="203112" progId="Equation.3">
                  <p:embed/>
                </p:oleObj>
              </mc:Choice>
              <mc:Fallback>
                <p:oleObj name="公式" r:id="rId5" imgW="1358310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2205038"/>
                        <a:ext cx="33131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44850" name="Text Box 18"/>
          <p:cNvSpPr txBox="1">
            <a:spLocks noChangeArrowheads="1"/>
          </p:cNvSpPr>
          <p:nvPr/>
        </p:nvSpPr>
        <p:spPr bwMode="auto">
          <a:xfrm>
            <a:off x="539750" y="2924175"/>
            <a:ext cx="3240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/>
              <a:t>所求分配方案数为</a:t>
            </a:r>
          </a:p>
        </p:txBody>
      </p:sp>
      <p:sp>
        <p:nvSpPr>
          <p:cNvPr id="54291" name="Rectangle 20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44851" name="Object 19"/>
          <p:cNvGraphicFramePr>
            <a:graphicFrameLocks noChangeAspect="1"/>
          </p:cNvGraphicFramePr>
          <p:nvPr/>
        </p:nvGraphicFramePr>
        <p:xfrm>
          <a:off x="1692275" y="3644900"/>
          <a:ext cx="3632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95" name="公式" r:id="rId7" imgW="1497950" imgH="177723" progId="Equation.3">
                  <p:embed/>
                </p:oleObj>
              </mc:Choice>
              <mc:Fallback>
                <p:oleObj name="公式" r:id="rId7" imgW="1497950" imgH="17772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644900"/>
                        <a:ext cx="36322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485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CE3D62-3D9D-433D-82A8-D7A39AFBCA9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5299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4566C5-8B52-468F-BFF8-DB1777A6FAD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108113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341438"/>
            <a:ext cx="8280400" cy="4402137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设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 P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…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是</a:t>
            </a:r>
            <a:r>
              <a:rPr lang="en-US" altLang="zh-CN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中每个的元素可能具有的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个性质。令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i</a:t>
            </a:r>
            <a:r>
              <a:rPr lang="en-US" altLang="zh-CN">
                <a:latin typeface="Times New Roman" panose="02020603050405020304" pitchFamily="18" charset="0"/>
              </a:rPr>
              <a:t>(i=1,2,…,n)</a:t>
            </a:r>
            <a:r>
              <a:rPr lang="zh-CN" altLang="en-US">
                <a:latin typeface="Times New Roman" panose="02020603050405020304" pitchFamily="18" charset="0"/>
              </a:rPr>
              <a:t>是</a:t>
            </a:r>
            <a:r>
              <a:rPr lang="en-US" altLang="zh-CN">
                <a:latin typeface="Times New Roman" panose="02020603050405020304" pitchFamily="18" charset="0"/>
              </a:rPr>
              <a:t>S</a:t>
            </a:r>
            <a:r>
              <a:rPr lang="zh-CN" altLang="en-US">
                <a:latin typeface="Times New Roman" panose="02020603050405020304" pitchFamily="18" charset="0"/>
              </a:rPr>
              <a:t>中具有性质</a:t>
            </a:r>
            <a:r>
              <a:rPr lang="en-US" altLang="zh-CN">
                <a:latin typeface="Times New Roman" panose="02020603050405020304" pitchFamily="18" charset="0"/>
              </a:rPr>
              <a:t>P</a:t>
            </a:r>
            <a:r>
              <a:rPr lang="en-US" altLang="zh-CN" baseline="-25000">
                <a:latin typeface="Times New Roman" panose="02020603050405020304" pitchFamily="18" charset="0"/>
              </a:rPr>
              <a:t>i</a:t>
            </a:r>
            <a:r>
              <a:rPr lang="zh-CN" altLang="en-US">
                <a:latin typeface="Times New Roman" panose="02020603050405020304" pitchFamily="18" charset="0"/>
              </a:rPr>
              <a:t>的元素的集合</a:t>
            </a:r>
            <a:r>
              <a:rPr lang="en-US" altLang="zh-CN">
                <a:latin typeface="Times New Roman" panose="02020603050405020304" pitchFamily="18" charset="0"/>
              </a:rPr>
              <a:t>.</a:t>
            </a:r>
          </a:p>
          <a:p>
            <a:pPr marL="571500" indent="-571500" algn="just" eaLnBrk="1" hangingPunct="1">
              <a:lnSpc>
                <a:spcPct val="120000"/>
              </a:lnSpc>
              <a:spcBef>
                <a:spcPct val="40000"/>
              </a:spcBef>
              <a:buSzTx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  </a:t>
            </a:r>
            <a:r>
              <a:rPr lang="zh-CN" altLang="en-US">
                <a:latin typeface="Times New Roman" panose="02020603050405020304" pitchFamily="18" charset="0"/>
              </a:rPr>
              <a:t>记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>
              <a:latin typeface="Times New Roman" panose="02020603050405020304" pitchFamily="18" charset="0"/>
            </a:endParaRPr>
          </a:p>
        </p:txBody>
      </p:sp>
      <p:graphicFrame>
        <p:nvGraphicFramePr>
          <p:cNvPr id="10811410" name="Object 18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463525661"/>
              </p:ext>
            </p:extLst>
          </p:nvPr>
        </p:nvGraphicFramePr>
        <p:xfrm>
          <a:off x="1714500" y="3074194"/>
          <a:ext cx="16557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5" name="公式" r:id="rId3" imgW="660113" imgH="203112" progId="Equation.3">
                  <p:embed/>
                </p:oleObj>
              </mc:Choice>
              <mc:Fallback>
                <p:oleObj name="公式" r:id="rId3" imgW="660113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3074194"/>
                        <a:ext cx="16557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3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4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5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6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7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8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09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10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11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312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11412" name="Object 20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567518472"/>
              </p:ext>
            </p:extLst>
          </p:nvPr>
        </p:nvGraphicFramePr>
        <p:xfrm>
          <a:off x="1691680" y="3724275"/>
          <a:ext cx="417671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6" name="公式" r:id="rId5" imgW="1651000" imgH="254000" progId="Equation.3">
                  <p:embed/>
                </p:oleObj>
              </mc:Choice>
              <mc:Fallback>
                <p:oleObj name="公式" r:id="rId5" imgW="1651000" imgH="2540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724275"/>
                        <a:ext cx="4176713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114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049972"/>
              </p:ext>
            </p:extLst>
          </p:nvPr>
        </p:nvGraphicFramePr>
        <p:xfrm>
          <a:off x="1763688" y="4474368"/>
          <a:ext cx="60483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7" name="公式" r:id="rId7" imgW="2705100" imgH="254000" progId="Equation.3">
                  <p:embed/>
                </p:oleObj>
              </mc:Choice>
              <mc:Fallback>
                <p:oleObj name="公式" r:id="rId7" imgW="2705100" imgH="2540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474368"/>
                        <a:ext cx="60483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>
            <a:extLst>
              <a:ext uri="{FF2B5EF4-FFF2-40B4-BE49-F238E27FC236}">
                <a16:creationId xmlns:a16="http://schemas.microsoft.com/office/drawing/2014/main" id="{95330BE3-4D5B-46B8-9345-601C0AA39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58606"/>
              </p:ext>
            </p:extLst>
          </p:nvPr>
        </p:nvGraphicFramePr>
        <p:xfrm>
          <a:off x="1835696" y="5688037"/>
          <a:ext cx="344963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8" name="公式" r:id="rId9" imgW="1612900" imgH="254000" progId="Equation.3">
                  <p:embed/>
                </p:oleObj>
              </mc:Choice>
              <mc:Fallback>
                <p:oleObj name="公式" r:id="rId9" imgW="1612900" imgH="254000" progId="Equation.3">
                  <p:embed/>
                  <p:pic>
                    <p:nvPicPr>
                      <p:cNvPr id="1075509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688037"/>
                        <a:ext cx="344963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8">
            <a:extLst>
              <a:ext uri="{FF2B5EF4-FFF2-40B4-BE49-F238E27FC236}">
                <a16:creationId xmlns:a16="http://schemas.microsoft.com/office/drawing/2014/main" id="{C1AAB55D-4253-4035-A11F-8F96E3CDAB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961"/>
              </p:ext>
            </p:extLst>
          </p:nvPr>
        </p:nvGraphicFramePr>
        <p:xfrm>
          <a:off x="1908721" y="5183212"/>
          <a:ext cx="10096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29" name="公式" r:id="rId11" imgW="266238" imgH="88746" progId="Equation.3">
                  <p:embed/>
                </p:oleObj>
              </mc:Choice>
              <mc:Fallback>
                <p:oleObj name="公式" r:id="rId11" imgW="266238" imgH="88746" progId="Equation.3">
                  <p:embed/>
                  <p:pic>
                    <p:nvPicPr>
                      <p:cNvPr id="56342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721" y="5183212"/>
                        <a:ext cx="1009650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1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A3C1E6-3581-4E18-AA35-417E3C44273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6323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D392FB-35F1-4D74-B43D-C3139EFE8D3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/>
              <a:t>广义容斥原理</a:t>
            </a:r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sz="240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sz="240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 sz="2400"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5632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2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6" name="Rectangle 1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7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338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5096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059406"/>
              </p:ext>
            </p:extLst>
          </p:nvPr>
        </p:nvGraphicFramePr>
        <p:xfrm>
          <a:off x="755650" y="2036132"/>
          <a:ext cx="67691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1" name="公式" r:id="rId3" imgW="3073400" imgH="558800" progId="Equation.3">
                  <p:embed/>
                </p:oleObj>
              </mc:Choice>
              <mc:Fallback>
                <p:oleObj name="公式" r:id="rId3" imgW="3073400" imgH="5588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36132"/>
                        <a:ext cx="67691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5098" name="Object 2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244259104"/>
              </p:ext>
            </p:extLst>
          </p:nvPr>
        </p:nvGraphicFramePr>
        <p:xfrm>
          <a:off x="719931" y="3442744"/>
          <a:ext cx="7704138" cy="116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2" name="公式" r:id="rId5" imgW="3683000" imgH="558800" progId="Equation.3">
                  <p:embed/>
                </p:oleObj>
              </mc:Choice>
              <mc:Fallback>
                <p:oleObj name="公式" r:id="rId5" imgW="3683000" imgH="5588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" y="3442744"/>
                        <a:ext cx="7704138" cy="1166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>
            <a:extLst>
              <a:ext uri="{FF2B5EF4-FFF2-40B4-BE49-F238E27FC236}">
                <a16:creationId xmlns:a16="http://schemas.microsoft.com/office/drawing/2014/main" id="{6C6CFC93-85C8-4DF9-9AE2-4FC80D252190}"/>
              </a:ext>
            </a:extLst>
          </p:cNvPr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978739647"/>
              </p:ext>
            </p:extLst>
          </p:nvPr>
        </p:nvGraphicFramePr>
        <p:xfrm>
          <a:off x="1548284" y="4660875"/>
          <a:ext cx="10795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3" name="公式" r:id="rId7" imgW="266238" imgH="88746" progId="Equation.3">
                  <p:embed/>
                </p:oleObj>
              </mc:Choice>
              <mc:Fallback>
                <p:oleObj name="公式" r:id="rId7" imgW="266238" imgH="88746" progId="Equation.3">
                  <p:embed/>
                  <p:pic>
                    <p:nvPicPr>
                      <p:cNvPr id="5735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8284" y="4660875"/>
                        <a:ext cx="107950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8">
            <a:extLst>
              <a:ext uri="{FF2B5EF4-FFF2-40B4-BE49-F238E27FC236}">
                <a16:creationId xmlns:a16="http://schemas.microsoft.com/office/drawing/2014/main" id="{D3B7F256-AC49-4FFF-A0C3-155465B75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589733"/>
              </p:ext>
            </p:extLst>
          </p:nvPr>
        </p:nvGraphicFramePr>
        <p:xfrm>
          <a:off x="683568" y="5308947"/>
          <a:ext cx="36004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4" name="公式" r:id="rId9" imgW="1625600" imgH="254000" progId="Equation.3">
                  <p:embed/>
                </p:oleObj>
              </mc:Choice>
              <mc:Fallback>
                <p:oleObj name="公式" r:id="rId9" imgW="1625600" imgH="254000" progId="Equation.3">
                  <p:embed/>
                  <p:pic>
                    <p:nvPicPr>
                      <p:cNvPr id="1075611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308947"/>
                        <a:ext cx="36004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5AFA5428-2B38-411C-8472-DFB065AC930B}"/>
                  </a:ext>
                </a:extLst>
              </p:cNvPr>
              <p:cNvSpPr txBox="1"/>
              <p:nvPr/>
            </p:nvSpPr>
            <p:spPr bwMode="auto">
              <a:xfrm>
                <a:off x="719931" y="1283043"/>
                <a:ext cx="6336704" cy="577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(0)=</m:t>
                      </m:r>
                      <m:d>
                        <m:dPr>
                          <m:begChr m:val="|"/>
                          <m:endChr m:val="|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∩⋯∩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5AFA5428-2B38-411C-8472-DFB065AC9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931" y="1283043"/>
                <a:ext cx="6336704" cy="577911"/>
              </a:xfrm>
              <a:prstGeom prst="rect">
                <a:avLst/>
              </a:prstGeom>
              <a:blipFill>
                <a:blip r:embed="rId11"/>
                <a:stretch>
                  <a:fillRect l="-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0B1B96-E573-454F-AB69-E0014FDC782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7347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8D9B9C-E0F1-41F5-A860-2F7384D628A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10756098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41438"/>
            <a:ext cx="8137525" cy="4895850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定理 </a:t>
            </a:r>
            <a:r>
              <a:rPr lang="en-US" altLang="zh-CN" dirty="0">
                <a:latin typeface="Times New Roman" panose="02020603050405020304" pitchFamily="18" charset="0"/>
              </a:rPr>
              <a:t>3.4</a:t>
            </a:r>
          </a:p>
        </p:txBody>
      </p:sp>
      <p:sp>
        <p:nvSpPr>
          <p:cNvPr id="57351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2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3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4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5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6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7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8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9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0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6121" name="Object 2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03973" y="1948656"/>
          <a:ext cx="6913563" cy="253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46" name="公式" r:id="rId3" imgW="3225800" imgH="1181100" progId="Equation.3">
                  <p:embed/>
                </p:oleObj>
              </mc:Choice>
              <mc:Fallback>
                <p:oleObj name="公式" r:id="rId3" imgW="3225800" imgH="1181100" progId="Equation.3">
                  <p:embed/>
                  <p:pic>
                    <p:nvPicPr>
                      <p:cNvPr id="1075612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973" y="1948656"/>
                        <a:ext cx="6913563" cy="2532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6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7D3E13-C962-49D4-ADFD-676705C3A71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2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A67FAE-7EC8-4056-86C5-DF3ED4D6D03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6987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8118" y="1254127"/>
            <a:ext cx="8421687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更一般地，设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</a:rPr>
              <a:t>, P</a:t>
            </a:r>
            <a:r>
              <a:rPr lang="en-US" altLang="zh-CN" baseline="-25000" dirty="0">
                <a:latin typeface="Times New Roman" panose="02020603050405020304" pitchFamily="18" charset="0"/>
              </a:rPr>
              <a:t>2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…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 err="1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中每个的元素可能具有的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个性质。令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en-US" altLang="zh-CN" baseline="-25000" dirty="0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=1,2,…,n)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中具有性质</a:t>
            </a:r>
            <a:r>
              <a:rPr lang="en-US" altLang="zh-CN" dirty="0">
                <a:latin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</a:rPr>
              <a:t>的元素的集合                                                    ，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则有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容斥原理</a:t>
            </a:r>
          </a:p>
        </p:txBody>
      </p:sp>
      <p:sp>
        <p:nvSpPr>
          <p:cNvPr id="1024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56" name="Rectangle 15"/>
          <p:cNvSpPr>
            <a:spLocks noChangeArrowheads="1"/>
          </p:cNvSpPr>
          <p:nvPr/>
        </p:nvSpPr>
        <p:spPr bwMode="auto">
          <a:xfrm>
            <a:off x="0" y="32908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0" name="Object 14">
            <a:extLst>
              <a:ext uri="{FF2B5EF4-FFF2-40B4-BE49-F238E27FC236}">
                <a16:creationId xmlns:a16="http://schemas.microsoft.com/office/drawing/2014/main" id="{8D6CF6A5-19A3-4C7F-BAE2-7FFE49C43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719863"/>
              </p:ext>
            </p:extLst>
          </p:nvPr>
        </p:nvGraphicFramePr>
        <p:xfrm>
          <a:off x="611561" y="3616791"/>
          <a:ext cx="8320342" cy="2113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35" name="公式" r:id="rId4" imgW="3619500" imgH="914400" progId="Equation.3">
                  <p:embed/>
                </p:oleObj>
              </mc:Choice>
              <mc:Fallback>
                <p:oleObj name="公式" r:id="rId4" imgW="3619500" imgH="914400" progId="Equation.3">
                  <p:embed/>
                  <p:pic>
                    <p:nvPicPr>
                      <p:cNvPr id="11281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1" y="3616791"/>
                        <a:ext cx="8320342" cy="2113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8F11D20-D36E-4128-814B-2BB60F0952BF}"/>
                  </a:ext>
                </a:extLst>
              </p:cNvPr>
              <p:cNvSpPr txBox="1"/>
              <p:nvPr/>
            </p:nvSpPr>
            <p:spPr bwMode="auto">
              <a:xfrm>
                <a:off x="3793239" y="2356533"/>
                <a:ext cx="5138663" cy="568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=1,2,…,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Object 14">
                <a:extLst>
                  <a:ext uri="{FF2B5EF4-FFF2-40B4-BE49-F238E27FC236}">
                    <a16:creationId xmlns:a16="http://schemas.microsoft.com/office/drawing/2014/main" id="{98F11D20-D36E-4128-814B-2BB60F095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3239" y="2356533"/>
                <a:ext cx="5138663" cy="568411"/>
              </a:xfrm>
              <a:prstGeom prst="rect">
                <a:avLst/>
              </a:prstGeom>
              <a:blipFill>
                <a:blip r:embed="rId6"/>
                <a:stretch>
                  <a:fillRect l="-2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8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0B1B96-E573-454F-AB69-E0014FDC782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7347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88D9B9C-E0F1-41F5-A860-2F7384D628A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6098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95288" y="1341438"/>
                <a:ext cx="8137525" cy="4895850"/>
              </a:xfrm>
            </p:spPr>
            <p:txBody>
              <a:bodyPr/>
              <a:lstStyle/>
              <a:p>
                <a:pPr marL="571500" indent="-571500" algn="just" eaLnBrk="1" hangingPunct="1">
                  <a:buSzTx/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756098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95288" y="1341438"/>
                <a:ext cx="8137525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51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2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3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4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5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6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7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8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9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60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6121" name="Object 25"/>
              <p:cNvSpPr txBox="1">
                <a:spLocks noGrp="1"/>
              </p:cNvSpPr>
              <p:nvPr>
                <p:ph sz="quarter" idx="3"/>
              </p:nvPr>
            </p:nvSpPr>
            <p:spPr bwMode="auto">
              <a:xfrm>
                <a:off x="799230" y="2924944"/>
                <a:ext cx="7088340" cy="316274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2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2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</m:t>
                      </m:r>
                    </m:oMath>
                  </m:oMathPara>
                </a14:m>
                <a:endParaRPr lang="en-US" altLang="zh-CN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2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−⋯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2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d>
                        <m:d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56121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ph sz="quarter" idx="3"/>
              </p:nvPr>
            </p:nvSpPr>
            <p:spPr bwMode="auto">
              <a:xfrm>
                <a:off x="799230" y="2924944"/>
                <a:ext cx="7088340" cy="3162746"/>
              </a:xfrm>
              <a:prstGeom prst="rect">
                <a:avLst/>
              </a:prstGeom>
              <a:blipFill>
                <a:blip r:embed="rId3"/>
                <a:stretch>
                  <a:fillRect l="-68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9AC45DD-C375-4313-B538-C87C84B084D4}"/>
                  </a:ext>
                </a:extLst>
              </p:cNvPr>
              <p:cNvSpPr/>
              <p:nvPr/>
            </p:nvSpPr>
            <p:spPr>
              <a:xfrm>
                <a:off x="971600" y="2159239"/>
                <a:ext cx="6851240" cy="463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brk m:alnAt="9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∩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9AC45DD-C375-4313-B538-C87C84B08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159239"/>
                <a:ext cx="6851240" cy="463397"/>
              </a:xfrm>
              <a:prstGeom prst="rect">
                <a:avLst/>
              </a:prstGeom>
              <a:blipFill>
                <a:blip r:embed="rId4"/>
                <a:stretch>
                  <a:fillRect t="-128947" b="-19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ECF0E63-CE70-40AC-ACCD-8624E69628B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83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E32777-7839-4B2C-9D6F-F1170AB2E753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57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>
                <a:latin typeface="Times New Roman" panose="02020603050405020304" pitchFamily="18" charset="0"/>
              </a:rPr>
              <a:t>证 任取一个元素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若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有少于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>
                <a:latin typeface="Times New Roman" panose="02020603050405020304" pitchFamily="18" charset="0"/>
              </a:rPr>
              <a:t>个性质，那么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对方程的左端和右端的贡献都为</a:t>
            </a:r>
            <a:r>
              <a:rPr lang="en-US" altLang="zh-CN">
                <a:latin typeface="Times New Roman" panose="02020603050405020304" pitchFamily="18" charset="0"/>
              </a:rPr>
              <a:t>0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若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恰有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>
                <a:latin typeface="Times New Roman" panose="02020603050405020304" pitchFamily="18" charset="0"/>
              </a:rPr>
              <a:t>个性质，那么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对方程的左端和右端的贡献都为</a:t>
            </a:r>
            <a:r>
              <a:rPr lang="en-US" altLang="zh-CN">
                <a:latin typeface="Times New Roman" panose="02020603050405020304" pitchFamily="18" charset="0"/>
              </a:rPr>
              <a:t>1</a:t>
            </a:r>
            <a:r>
              <a:rPr lang="zh-CN" altLang="en-US">
                <a:latin typeface="Times New Roman" panose="02020603050405020304" pitchFamily="18" charset="0"/>
              </a:rPr>
              <a:t>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若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恰有           个性质，那么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zh-CN" altLang="en-US">
                <a:latin typeface="Times New Roman" panose="02020603050405020304" pitchFamily="18" charset="0"/>
              </a:rPr>
              <a:t>对等式的左端贡献为</a:t>
            </a:r>
            <a:r>
              <a:rPr lang="en-US" altLang="zh-CN">
                <a:latin typeface="Times New Roman" panose="02020603050405020304" pitchFamily="18" charset="0"/>
              </a:rPr>
              <a:t>0</a:t>
            </a:r>
            <a:r>
              <a:rPr lang="zh-CN" altLang="en-US">
                <a:latin typeface="Times New Roman" panose="02020603050405020304" pitchFamily="18" charset="0"/>
              </a:rPr>
              <a:t>，而对等式的右端的贡献为 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5837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84" name="Rectangle 15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7134" name="Object 14"/>
          <p:cNvGraphicFramePr>
            <a:graphicFrameLocks noChangeAspect="1"/>
          </p:cNvGraphicFramePr>
          <p:nvPr/>
        </p:nvGraphicFramePr>
        <p:xfrm>
          <a:off x="2209800" y="4495800"/>
          <a:ext cx="86995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6" name="公式" r:id="rId3" imgW="380835" imgH="165028" progId="Equation.3">
                  <p:embed/>
                </p:oleObj>
              </mc:Choice>
              <mc:Fallback>
                <p:oleObj name="公式" r:id="rId3" imgW="380835" imgH="165028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495800"/>
                        <a:ext cx="869950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ABF67CF-2D2D-4583-BB6B-9CEF30B4D10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939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9B0210-B199-4666-B5AF-0D9394088089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黑体" panose="02010609060101010101" pitchFamily="49" charset="-122"/>
              </a:rPr>
              <a:t> 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5939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39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9408" name="Rectangle 15"/>
          <p:cNvSpPr>
            <a:spLocks noChangeArrowheads="1"/>
          </p:cNvSpPr>
          <p:nvPr/>
        </p:nvSpPr>
        <p:spPr bwMode="auto">
          <a:xfrm>
            <a:off x="0" y="27051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8158" name="Object 14"/>
          <p:cNvGraphicFramePr>
            <a:graphicFrameLocks noChangeAspect="1"/>
          </p:cNvGraphicFramePr>
          <p:nvPr/>
        </p:nvGraphicFramePr>
        <p:xfrm>
          <a:off x="581025" y="2795588"/>
          <a:ext cx="79200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5" name="公式" r:id="rId3" imgW="3898900" imgH="469900" progId="Equation.3">
                  <p:embed/>
                </p:oleObj>
              </mc:Choice>
              <mc:Fallback>
                <p:oleObj name="公式" r:id="rId3" imgW="3898900" imgH="4699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2795588"/>
                        <a:ext cx="7920038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8160" name="Object 16"/>
          <p:cNvGraphicFramePr>
            <a:graphicFrameLocks noChangeAspect="1"/>
          </p:cNvGraphicFramePr>
          <p:nvPr/>
        </p:nvGraphicFramePr>
        <p:xfrm>
          <a:off x="654050" y="5099050"/>
          <a:ext cx="7056438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6" name="公式" r:id="rId5" imgW="3606800" imgH="495300" progId="Equation.3">
                  <p:embed/>
                </p:oleObj>
              </mc:Choice>
              <mc:Fallback>
                <p:oleObj name="公式" r:id="rId5" imgW="3606800" imgH="495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050" y="5099050"/>
                        <a:ext cx="7056438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8161" name="Object 17"/>
          <p:cNvGraphicFramePr>
            <a:graphicFrameLocks noChangeAspect="1"/>
          </p:cNvGraphicFramePr>
          <p:nvPr/>
        </p:nvGraphicFramePr>
        <p:xfrm>
          <a:off x="581025" y="3946525"/>
          <a:ext cx="777557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7" name="公式" r:id="rId7" imgW="3835400" imgH="469900" progId="Equation.3">
                  <p:embed/>
                </p:oleObj>
              </mc:Choice>
              <mc:Fallback>
                <p:oleObj name="公式" r:id="rId7" imgW="3835400" imgH="4699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3946525"/>
                        <a:ext cx="7775575" cy="954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8162" name="Object 18"/>
          <p:cNvGraphicFramePr>
            <a:graphicFrameLocks noChangeAspect="1"/>
          </p:cNvGraphicFramePr>
          <p:nvPr/>
        </p:nvGraphicFramePr>
        <p:xfrm>
          <a:off x="7524750" y="4797425"/>
          <a:ext cx="58102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8" name="公式" r:id="rId9" imgW="241091" imgH="177646" progId="Equation.3">
                  <p:embed/>
                </p:oleObj>
              </mc:Choice>
              <mc:Fallback>
                <p:oleObj name="公式" r:id="rId9" imgW="241091" imgH="177646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4797425"/>
                        <a:ext cx="58102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13" name="Rectangle 20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9414" name="Object 19"/>
          <p:cNvGraphicFramePr>
            <a:graphicFrameLocks noChangeAspect="1"/>
          </p:cNvGraphicFramePr>
          <p:nvPr/>
        </p:nvGraphicFramePr>
        <p:xfrm>
          <a:off x="725488" y="1714500"/>
          <a:ext cx="36004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9" name="公式" r:id="rId11" imgW="1828800" imgH="469900" progId="Equation.3">
                  <p:embed/>
                </p:oleObj>
              </mc:Choice>
              <mc:Fallback>
                <p:oleObj name="公式" r:id="rId11" imgW="1828800" imgH="4699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1714500"/>
                        <a:ext cx="36004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348099-73A3-46B3-809D-684C79DE466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04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267E08-8261-4C50-BD7A-F888AB094E7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59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670425"/>
          </a:xfrm>
        </p:spPr>
        <p:txBody>
          <a:bodyPr/>
          <a:lstStyle/>
          <a:p>
            <a:pPr marL="571500" indent="-571500" eaLnBrk="1" hangingPunct="1"/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3.15 </a:t>
            </a:r>
            <a:r>
              <a:rPr lang="zh-CN" altLang="en-US">
                <a:latin typeface="Times New Roman" panose="02020603050405020304" pitchFamily="18" charset="0"/>
              </a:rPr>
              <a:t>某学校有</a:t>
            </a:r>
            <a:r>
              <a:rPr lang="en-US" altLang="zh-CN">
                <a:latin typeface="Times New Roman" panose="02020603050405020304" pitchFamily="18" charset="0"/>
              </a:rPr>
              <a:t>12</a:t>
            </a:r>
            <a:r>
              <a:rPr lang="zh-CN" altLang="en-US">
                <a:latin typeface="Times New Roman" panose="02020603050405020304" pitchFamily="18" charset="0"/>
              </a:rPr>
              <a:t>位教师，已知教数学、物理、化学课教师分别有</a:t>
            </a:r>
            <a:r>
              <a:rPr lang="en-US" altLang="zh-CN">
                <a:latin typeface="Times New Roman" panose="02020603050405020304" pitchFamily="18" charset="0"/>
              </a:rPr>
              <a:t>8</a:t>
            </a:r>
            <a:r>
              <a:rPr lang="zh-CN" altLang="en-US">
                <a:latin typeface="Times New Roman" panose="02020603050405020304" pitchFamily="18" charset="0"/>
              </a:rPr>
              <a:t>位，</a:t>
            </a:r>
            <a:r>
              <a:rPr lang="en-US" altLang="zh-CN">
                <a:latin typeface="Times New Roman" panose="02020603050405020304" pitchFamily="18" charset="0"/>
              </a:rPr>
              <a:t>6</a:t>
            </a:r>
            <a:r>
              <a:rPr lang="zh-CN" altLang="en-US">
                <a:latin typeface="Times New Roman" panose="02020603050405020304" pitchFamily="18" charset="0"/>
              </a:rPr>
              <a:t>位，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位，其中有</a:t>
            </a: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>
                <a:latin typeface="Times New Roman" panose="02020603050405020304" pitchFamily="18" charset="0"/>
              </a:rPr>
              <a:t>位既教数学又教物理，有</a:t>
            </a: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>
                <a:latin typeface="Times New Roman" panose="02020603050405020304" pitchFamily="18" charset="0"/>
              </a:rPr>
              <a:t>位兼教数学和化学，兼教物理和化学的有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位；有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位教师教</a:t>
            </a: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门课，试问教数、理、化以外课的教师有几位？只教一门课的教师有几位？正好教两门课的教师有几位？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解 设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 A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 , A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分别表示教数学、物理、化学课教师的集合。则</a:t>
            </a:r>
          </a:p>
        </p:txBody>
      </p:sp>
      <p:sp>
        <p:nvSpPr>
          <p:cNvPr id="6042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6042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2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3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3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0432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82" name="Object 14"/>
          <p:cNvGraphicFramePr>
            <a:graphicFrameLocks noChangeAspect="1"/>
          </p:cNvGraphicFramePr>
          <p:nvPr/>
        </p:nvGraphicFramePr>
        <p:xfrm>
          <a:off x="1258888" y="4868863"/>
          <a:ext cx="1081087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6" name="公式" r:id="rId3" imgW="482391" imgH="241195" progId="Equation.3">
                  <p:embed/>
                </p:oleObj>
              </mc:Choice>
              <mc:Fallback>
                <p:oleObj name="公式" r:id="rId3" imgW="482391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868863"/>
                        <a:ext cx="1081087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4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84" name="Object 16"/>
          <p:cNvGraphicFramePr>
            <a:graphicFrameLocks noChangeAspect="1"/>
          </p:cNvGraphicFramePr>
          <p:nvPr/>
        </p:nvGraphicFramePr>
        <p:xfrm>
          <a:off x="2700338" y="4868863"/>
          <a:ext cx="1074737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7" name="公式" r:id="rId5" imgW="482391" imgH="241195" progId="Equation.3">
                  <p:embed/>
                </p:oleObj>
              </mc:Choice>
              <mc:Fallback>
                <p:oleObj name="公式" r:id="rId5" imgW="482391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868863"/>
                        <a:ext cx="1074737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6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86" name="Object 18"/>
          <p:cNvGraphicFramePr>
            <a:graphicFrameLocks noChangeAspect="1"/>
          </p:cNvGraphicFramePr>
          <p:nvPr/>
        </p:nvGraphicFramePr>
        <p:xfrm>
          <a:off x="4067175" y="4868863"/>
          <a:ext cx="11525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8" name="公式" r:id="rId7" imgW="482391" imgH="253890" progId="Equation.3">
                  <p:embed/>
                </p:oleObj>
              </mc:Choice>
              <mc:Fallback>
                <p:oleObj name="公式" r:id="rId7" imgW="482391" imgH="25389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868863"/>
                        <a:ext cx="1152525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38" name="Rectangle 2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88" name="Object 20"/>
          <p:cNvGraphicFramePr>
            <a:graphicFrameLocks noChangeAspect="1"/>
          </p:cNvGraphicFramePr>
          <p:nvPr/>
        </p:nvGraphicFramePr>
        <p:xfrm>
          <a:off x="5651500" y="4868863"/>
          <a:ext cx="194468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49" name="公式" r:id="rId9" imgW="799753" imgH="241195" progId="Equation.3">
                  <p:embed/>
                </p:oleObj>
              </mc:Choice>
              <mc:Fallback>
                <p:oleObj name="公式" r:id="rId9" imgW="799753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868863"/>
                        <a:ext cx="194468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0" name="Rectangle 2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92" name="Object 24"/>
          <p:cNvGraphicFramePr>
            <a:graphicFrameLocks noChangeAspect="1"/>
          </p:cNvGraphicFramePr>
          <p:nvPr/>
        </p:nvGraphicFramePr>
        <p:xfrm>
          <a:off x="1258888" y="5516563"/>
          <a:ext cx="18002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0" name="公式" r:id="rId11" imgW="799753" imgH="253890" progId="Equation.3">
                  <p:embed/>
                </p:oleObj>
              </mc:Choice>
              <mc:Fallback>
                <p:oleObj name="公式" r:id="rId11" imgW="799753" imgH="25389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16563"/>
                        <a:ext cx="18002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2" name="Rectangle 2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94" name="Object 26"/>
          <p:cNvGraphicFramePr>
            <a:graphicFrameLocks noChangeAspect="1"/>
          </p:cNvGraphicFramePr>
          <p:nvPr/>
        </p:nvGraphicFramePr>
        <p:xfrm>
          <a:off x="3419475" y="5516563"/>
          <a:ext cx="18002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1" name="公式" r:id="rId13" imgW="799753" imgH="253890" progId="Equation.3">
                  <p:embed/>
                </p:oleObj>
              </mc:Choice>
              <mc:Fallback>
                <p:oleObj name="公式" r:id="rId13" imgW="799753" imgH="25389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516563"/>
                        <a:ext cx="18002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44" name="Rectangle 2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9196" name="Object 28"/>
          <p:cNvGraphicFramePr>
            <a:graphicFrameLocks noChangeAspect="1"/>
          </p:cNvGraphicFramePr>
          <p:nvPr/>
        </p:nvGraphicFramePr>
        <p:xfrm>
          <a:off x="5580063" y="5516563"/>
          <a:ext cx="2592387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152" name="公式" r:id="rId15" imgW="1117115" imgH="253890" progId="Equation.3">
                  <p:embed/>
                </p:oleObj>
              </mc:Choice>
              <mc:Fallback>
                <p:oleObj name="公式" r:id="rId15" imgW="1117115" imgH="25389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5516563"/>
                        <a:ext cx="2592387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9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45818A-BB88-40BD-A07B-BA24603A55FB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1443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EBB5BE-8D65-45E7-AAD8-84536C645C8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广义容斥原理</a:t>
            </a:r>
          </a:p>
        </p:txBody>
      </p:sp>
      <p:sp>
        <p:nvSpPr>
          <p:cNvPr id="10760194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268413"/>
            <a:ext cx="8642350" cy="4897437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教数、理、化以外课的教师的人数为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sz="120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只教一门课的教师的人数为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正好教两门课的教师的人数为</a:t>
            </a:r>
          </a:p>
        </p:txBody>
      </p:sp>
      <p:graphicFrame>
        <p:nvGraphicFramePr>
          <p:cNvPr id="10760216" name="Object 2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763713" y="4076700"/>
          <a:ext cx="52578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3" name="公式" r:id="rId3" imgW="2209800" imgH="203200" progId="Equation.3">
                  <p:embed/>
                </p:oleObj>
              </mc:Choice>
              <mc:Fallback>
                <p:oleObj name="公式" r:id="rId3" imgW="2209800" imgH="203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076700"/>
                        <a:ext cx="52578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7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8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49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0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1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2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3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4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5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6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58" name="Rectangle 19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60218" name="Object 26"/>
          <p:cNvGraphicFramePr>
            <a:graphicFrameLocks noChangeAspect="1"/>
          </p:cNvGraphicFramePr>
          <p:nvPr/>
        </p:nvGraphicFramePr>
        <p:xfrm>
          <a:off x="1028700" y="5229225"/>
          <a:ext cx="70151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4" name="公式" r:id="rId5" imgW="2997200" imgH="203200" progId="Equation.3">
                  <p:embed/>
                </p:oleObj>
              </mc:Choice>
              <mc:Fallback>
                <p:oleObj name="公式" r:id="rId5" imgW="2997200" imgH="2032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5229225"/>
                        <a:ext cx="70151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0222" name="Object 30"/>
          <p:cNvGraphicFramePr>
            <a:graphicFrameLocks noChangeAspect="1"/>
          </p:cNvGraphicFramePr>
          <p:nvPr/>
        </p:nvGraphicFramePr>
        <p:xfrm>
          <a:off x="827088" y="1773238"/>
          <a:ext cx="28114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5" name="公式" r:id="rId7" imgW="1333500" imgH="279400" progId="Equation.3">
                  <p:embed/>
                </p:oleObj>
              </mc:Choice>
              <mc:Fallback>
                <p:oleObj name="公式" r:id="rId7" imgW="1333500" imgH="2794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73238"/>
                        <a:ext cx="281146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0223" name="Object 31"/>
          <p:cNvGraphicFramePr>
            <a:graphicFrameLocks noChangeAspect="1"/>
          </p:cNvGraphicFramePr>
          <p:nvPr/>
        </p:nvGraphicFramePr>
        <p:xfrm>
          <a:off x="1476375" y="2349500"/>
          <a:ext cx="56880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6" name="公式" r:id="rId9" imgW="2260600" imgH="203200" progId="Equation.3">
                  <p:embed/>
                </p:oleObj>
              </mc:Choice>
              <mc:Fallback>
                <p:oleObj name="公式" r:id="rId9" imgW="2260600" imgH="2032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49500"/>
                        <a:ext cx="56880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0227" name="Object 35"/>
          <p:cNvGraphicFramePr>
            <a:graphicFrameLocks noChangeAspect="1"/>
          </p:cNvGraphicFramePr>
          <p:nvPr/>
        </p:nvGraphicFramePr>
        <p:xfrm>
          <a:off x="1042988" y="3549650"/>
          <a:ext cx="55451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7" name="公式" r:id="rId11" imgW="2413000" imgH="203200" progId="Equation.3">
                  <p:embed/>
                </p:oleObj>
              </mc:Choice>
              <mc:Fallback>
                <p:oleObj name="公式" r:id="rId11" imgW="2413000" imgH="2032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549650"/>
                        <a:ext cx="55451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1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0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D5A1F4-F3BE-410E-9853-11636236225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24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DD61A9-D7CF-42AB-90CE-5F2B5BDF6669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61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/>
              <a:t>问题：求满足线性方程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的非负整数解的数目。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上述方程的非负整数解与 </a:t>
            </a:r>
            <a:r>
              <a:rPr lang="en-US" altLang="zh-CN" i="1">
                <a:latin typeface="Times New Roman" panose="02020603050405020304" pitchFamily="18" charset="0"/>
              </a:rPr>
              <a:t>r </a:t>
            </a:r>
            <a:r>
              <a:rPr lang="zh-CN" altLang="en-US">
                <a:latin typeface="Times New Roman" panose="02020603050405020304" pitchFamily="18" charset="0"/>
              </a:rPr>
              <a:t>个无区别的球放进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个有标志的盒子                     方案一一对应。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故上述方程非负解的个数为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若干应用</a:t>
            </a:r>
          </a:p>
        </p:txBody>
      </p:sp>
      <p:sp>
        <p:nvSpPr>
          <p:cNvPr id="6247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71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2472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2473" name="Object 14"/>
          <p:cNvGraphicFramePr>
            <a:graphicFrameLocks noChangeAspect="1"/>
          </p:cNvGraphicFramePr>
          <p:nvPr/>
        </p:nvGraphicFramePr>
        <p:xfrm>
          <a:off x="2484438" y="1844675"/>
          <a:ext cx="3030537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6" name="公式" r:id="rId3" imgW="1282700" imgH="228600" progId="Equation.3">
                  <p:embed/>
                </p:oleObj>
              </mc:Choice>
              <mc:Fallback>
                <p:oleObj name="公式" r:id="rId3" imgW="12827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844675"/>
                        <a:ext cx="3030537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1234" name="Object 18"/>
          <p:cNvGraphicFramePr>
            <a:graphicFrameLocks noChangeAspect="1"/>
          </p:cNvGraphicFramePr>
          <p:nvPr/>
        </p:nvGraphicFramePr>
        <p:xfrm>
          <a:off x="3419475" y="4652963"/>
          <a:ext cx="1871663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7" name="公式" r:id="rId5" imgW="698500" imgH="469900" progId="Equation.3">
                  <p:embed/>
                </p:oleObj>
              </mc:Choice>
              <mc:Fallback>
                <p:oleObj name="公式" r:id="rId5" imgW="6985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652963"/>
                        <a:ext cx="1871663" cy="1254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61238" name="Object 22"/>
          <p:cNvGraphicFramePr>
            <a:graphicFrameLocks noChangeAspect="1"/>
          </p:cNvGraphicFramePr>
          <p:nvPr/>
        </p:nvGraphicFramePr>
        <p:xfrm>
          <a:off x="3059113" y="3573463"/>
          <a:ext cx="182562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8" name="公式" r:id="rId7" imgW="812447" imgH="228501" progId="Equation.3">
                  <p:embed/>
                </p:oleObj>
              </mc:Choice>
              <mc:Fallback>
                <p:oleObj name="公式" r:id="rId7" imgW="812447" imgH="22850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573463"/>
                        <a:ext cx="182562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3183CB-965C-4D1F-87C1-E86666FAAE0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34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437902-08AF-40D8-87BF-FF84ABC83B3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73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421688" cy="4670425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/>
              <a:t>考虑下列问题：求方程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的整数解的数目。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若无上界条件，方程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dirty="0"/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非负整数解的数目为 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若干应用</a:t>
            </a:r>
          </a:p>
        </p:txBody>
      </p:sp>
      <p:sp>
        <p:nvSpPr>
          <p:cNvPr id="6349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73518" name="Object 14"/>
          <p:cNvGraphicFramePr>
            <a:graphicFrameLocks noChangeAspect="1"/>
          </p:cNvGraphicFramePr>
          <p:nvPr/>
        </p:nvGraphicFramePr>
        <p:xfrm>
          <a:off x="1258888" y="1844675"/>
          <a:ext cx="687228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8" name="公式" r:id="rId3" imgW="3378200" imgH="228600" progId="Equation.3">
                  <p:embed/>
                </p:oleObj>
              </mc:Choice>
              <mc:Fallback>
                <p:oleObj name="公式" r:id="rId3" imgW="33782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4675"/>
                        <a:ext cx="687228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5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73520" name="Object 16"/>
          <p:cNvGraphicFramePr>
            <a:graphicFrameLocks noChangeAspect="1"/>
          </p:cNvGraphicFramePr>
          <p:nvPr/>
        </p:nvGraphicFramePr>
        <p:xfrm>
          <a:off x="1547813" y="3573463"/>
          <a:ext cx="6264275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09" name="公式" r:id="rId5" imgW="2578100" imgH="228600" progId="Equation.3">
                  <p:embed/>
                </p:oleObj>
              </mc:Choice>
              <mc:Fallback>
                <p:oleObj name="公式" r:id="rId5" imgW="25781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573463"/>
                        <a:ext cx="6264275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73522" name="Object 18"/>
          <p:cNvGraphicFramePr>
            <a:graphicFrameLocks noChangeAspect="1"/>
          </p:cNvGraphicFramePr>
          <p:nvPr/>
        </p:nvGraphicFramePr>
        <p:xfrm>
          <a:off x="2914650" y="4835525"/>
          <a:ext cx="31242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10" name="公式" r:id="rId7" imgW="1524000" imgH="431800" progId="Equation.3">
                  <p:embed/>
                </p:oleObj>
              </mc:Choice>
              <mc:Fallback>
                <p:oleObj name="公式" r:id="rId7" imgW="1524000" imgH="431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4835525"/>
                        <a:ext cx="31242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1851DC3-22D4-407B-AD3C-3DD6E67F810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45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A2E506F-4623-47BD-A63D-5955A55E54A5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45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令</a:t>
            </a:r>
            <a:r>
              <a:rPr lang="en-US" altLang="zh-CN"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latin typeface="Times New Roman" panose="02020603050405020304" pitchFamily="18" charset="0"/>
              </a:rPr>
              <a:t>1</a:t>
            </a:r>
            <a:r>
              <a:rPr lang="en-US" altLang="zh-CN">
                <a:latin typeface="Times New Roman" panose="02020603050405020304" pitchFamily="18" charset="0"/>
              </a:rPr>
              <a:t>, A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, A</a:t>
            </a:r>
            <a:r>
              <a:rPr lang="en-US" altLang="zh-CN" baseline="-25000">
                <a:latin typeface="Times New Roman" panose="02020603050405020304" pitchFamily="18" charset="0"/>
              </a:rPr>
              <a:t>3</a:t>
            </a:r>
            <a:r>
              <a:rPr lang="zh-CN" altLang="en-US">
                <a:latin typeface="Times New Roman" panose="02020603050405020304" pitchFamily="18" charset="0"/>
              </a:rPr>
              <a:t>分别为所有非负整数解中满足            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                  ,             </a:t>
            </a:r>
            <a:r>
              <a:rPr lang="zh-CN" altLang="en-US">
                <a:latin typeface="Times New Roman" panose="02020603050405020304" pitchFamily="18" charset="0"/>
              </a:rPr>
              <a:t>的解的集合。则所求解的个数为</a:t>
            </a: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若干应用</a:t>
            </a:r>
          </a:p>
        </p:txBody>
      </p:sp>
      <p:sp>
        <p:nvSpPr>
          <p:cNvPr id="6451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4528" name="Rectangle 15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4529" name="Object 14"/>
          <p:cNvGraphicFramePr>
            <a:graphicFrameLocks noChangeAspect="1"/>
          </p:cNvGraphicFramePr>
          <p:nvPr/>
        </p:nvGraphicFramePr>
        <p:xfrm>
          <a:off x="7524750" y="1298575"/>
          <a:ext cx="8699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7" name="公式" r:id="rId3" imgW="418918" imgH="215806" progId="Equation.3">
                  <p:embed/>
                </p:oleObj>
              </mc:Choice>
              <mc:Fallback>
                <p:oleObj name="公式" r:id="rId3" imgW="418918" imgH="215806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1298575"/>
                        <a:ext cx="8699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0" name="Rectangle 17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4531" name="Object 16"/>
          <p:cNvGraphicFramePr>
            <a:graphicFrameLocks noChangeAspect="1"/>
          </p:cNvGraphicFramePr>
          <p:nvPr/>
        </p:nvGraphicFramePr>
        <p:xfrm>
          <a:off x="971550" y="1773238"/>
          <a:ext cx="9366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8" name="公式" r:id="rId5" imgW="431613" imgH="215806" progId="Equation.3">
                  <p:embed/>
                </p:oleObj>
              </mc:Choice>
              <mc:Fallback>
                <p:oleObj name="公式" r:id="rId5" imgW="431613" imgH="21580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3238"/>
                        <a:ext cx="9366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2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4533" name="Object 18"/>
          <p:cNvGraphicFramePr>
            <a:graphicFrameLocks noChangeAspect="1"/>
          </p:cNvGraphicFramePr>
          <p:nvPr/>
        </p:nvGraphicFramePr>
        <p:xfrm>
          <a:off x="2209800" y="1801813"/>
          <a:ext cx="9429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39" name="公式" r:id="rId7" imgW="431613" imgH="228501" progId="Equation.3">
                  <p:embed/>
                </p:oleObj>
              </mc:Choice>
              <mc:Fallback>
                <p:oleObj name="公式" r:id="rId7" imgW="431613" imgH="22850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801813"/>
                        <a:ext cx="9429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Rectangle 21"/>
          <p:cNvSpPr>
            <a:spLocks noChangeArrowheads="1"/>
          </p:cNvSpPr>
          <p:nvPr/>
        </p:nvSpPr>
        <p:spPr bwMode="auto">
          <a:xfrm>
            <a:off x="0" y="2457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74548" name="Object 20"/>
          <p:cNvGraphicFramePr>
            <a:graphicFrameLocks noChangeAspect="1"/>
          </p:cNvGraphicFramePr>
          <p:nvPr/>
        </p:nvGraphicFramePr>
        <p:xfrm>
          <a:off x="1208088" y="4079875"/>
          <a:ext cx="6800850" cy="185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0" name="公式" r:id="rId9" imgW="3225800" imgH="927100" progId="Equation.3">
                  <p:embed/>
                </p:oleObj>
              </mc:Choice>
              <mc:Fallback>
                <p:oleObj name="公式" r:id="rId9" imgW="3225800" imgH="9271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4079875"/>
                        <a:ext cx="6800850" cy="185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74552" name="Object 24"/>
          <p:cNvGraphicFramePr>
            <a:graphicFrameLocks noChangeAspect="1"/>
          </p:cNvGraphicFramePr>
          <p:nvPr/>
        </p:nvGraphicFramePr>
        <p:xfrm>
          <a:off x="1187450" y="2420938"/>
          <a:ext cx="6573838" cy="150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41" name="公式" r:id="rId11" imgW="3213100" imgH="736600" progId="Equation.3">
                  <p:embed/>
                </p:oleObj>
              </mc:Choice>
              <mc:Fallback>
                <p:oleObj name="公式" r:id="rId11" imgW="3213100" imgH="736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20938"/>
                        <a:ext cx="6573838" cy="150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ABBEB-61EF-45A9-BF35-FFE1920A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90F85A-F72A-4070-AB81-BDAAEE3F0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17DD88-CFB9-4DA2-809E-0E1799C3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8BBCF4-FC42-4382-9C5F-08959166E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2" y="116632"/>
            <a:ext cx="7402016" cy="65370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D1C2AF-B388-4B27-A547-24C436DA88F4}"/>
              </a:ext>
            </a:extLst>
          </p:cNvPr>
          <p:cNvSpPr txBox="1"/>
          <p:nvPr/>
        </p:nvSpPr>
        <p:spPr>
          <a:xfrm>
            <a:off x="7668344" y="2132856"/>
            <a:ext cx="1353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适用条件？</a:t>
            </a:r>
          </a:p>
        </p:txBody>
      </p:sp>
    </p:spTree>
    <p:extLst>
      <p:ext uri="{BB962C8B-B14F-4D97-AF65-F5344CB8AC3E}">
        <p14:creationId xmlns:p14="http://schemas.microsoft.com/office/powerpoint/2010/main" val="7531111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3183CB-965C-4D1F-87C1-E86666FAAE0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34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1437902-08AF-40D8-87BF-FF84ABC83B3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73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9"/>
            <a:ext cx="8421688" cy="1841796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/>
              <a:t>考虑下列问题：求方程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的整数解的数目。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endParaRPr lang="en-US" altLang="zh-CN" dirty="0"/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举例</a:t>
            </a:r>
          </a:p>
        </p:txBody>
      </p:sp>
      <p:sp>
        <p:nvSpPr>
          <p:cNvPr id="6349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49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3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3505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C7066D-F69A-4786-ABB3-D33E0EBEE037}"/>
                  </a:ext>
                </a:extLst>
              </p:cNvPr>
              <p:cNvSpPr/>
              <p:nvPr/>
            </p:nvSpPr>
            <p:spPr>
              <a:xfrm>
                <a:off x="969264" y="1710829"/>
                <a:ext cx="33243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FC7066D-F69A-4786-ABB3-D33E0EBEE0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64" y="1710829"/>
                <a:ext cx="3324307" cy="461665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A1EA782-04B2-4817-83EA-C718ECC136C5}"/>
                  </a:ext>
                </a:extLst>
              </p:cNvPr>
              <p:cNvSpPr/>
              <p:nvPr/>
            </p:nvSpPr>
            <p:spPr>
              <a:xfrm>
                <a:off x="4476750" y="1710829"/>
                <a:ext cx="37436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kern="100" dirty="0">
                    <a:solidFill>
                      <a:srgbClr val="000000"/>
                    </a:solidFill>
                    <a:ea typeface="楷体" panose="02010609060101010101" pitchFamily="49" charset="-122"/>
                    <a:cs typeface="Times New Roman" panose="02020603050405020304" pitchFamily="18" charset="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1≤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≤8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 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1≤</m:t>
                    </m:r>
                    <m:func>
                      <m:func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fName>
                      <m:e>
                        <m:r>
                          <a:rPr lang="en-US" altLang="zh-CN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≤</m:t>
                        </m:r>
                      </m:e>
                    </m:func>
                    <m:r>
                      <a:rPr lang="en-US" altLang="zh-CN" i="1" kern="1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 altLang="zh-CN" kern="100" dirty="0">
                    <a:solidFill>
                      <a:srgbClr val="00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A1EA782-04B2-4817-83EA-C718ECC13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1710829"/>
                <a:ext cx="3743654" cy="461665"/>
              </a:xfrm>
              <a:prstGeom prst="rect">
                <a:avLst/>
              </a:prstGeom>
              <a:blipFill>
                <a:blip r:embed="rId3"/>
                <a:stretch>
                  <a:fillRect l="-2443" t="-16000" r="-1629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D935DF-067F-494C-8CA3-A8D1DD85EB06}"/>
                  </a:ext>
                </a:extLst>
              </p:cNvPr>
              <p:cNvSpPr/>
              <p:nvPr/>
            </p:nvSpPr>
            <p:spPr>
              <a:xfrm>
                <a:off x="766564" y="2948061"/>
                <a:ext cx="739839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：作变换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=1,2,3,4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，则方程组变化为</a:t>
                </a:r>
                <a:endPara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D935DF-067F-494C-8CA3-A8D1DD85E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64" y="2948061"/>
                <a:ext cx="7398394" cy="461665"/>
              </a:xfrm>
              <a:prstGeom prst="rect">
                <a:avLst/>
              </a:prstGeom>
              <a:blipFill>
                <a:blip r:embed="rId4"/>
                <a:stretch>
                  <a:fillRect l="-1319" t="-14667" b="-3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E20D38-63A4-4074-A5CA-0CE05FC385BF}"/>
                  </a:ext>
                </a:extLst>
              </p:cNvPr>
              <p:cNvSpPr/>
              <p:nvPr/>
            </p:nvSpPr>
            <p:spPr>
              <a:xfrm>
                <a:off x="2411760" y="3544723"/>
                <a:ext cx="3606628" cy="781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=14</m:t>
                          </m:r>
                        </m:e>
                      </m:mr>
                      <m:mr>
                        <m:e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0≤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≤7,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=1,2,3,4</m:t>
                          </m:r>
                        </m:e>
                      </m:mr>
                    </m:m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E20D38-63A4-4074-A5CA-0CE05FC38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544723"/>
                <a:ext cx="3606628" cy="7816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CE76A44-DC5B-4747-8898-183A90A8EAB8}"/>
                  </a:ext>
                </a:extLst>
              </p:cNvPr>
              <p:cNvSpPr/>
              <p:nvPr/>
            </p:nvSpPr>
            <p:spPr>
              <a:xfrm>
                <a:off x="766564" y="4652207"/>
                <a:ext cx="76108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解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：作变换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CN" altLang="zh-CN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=1,2,3,4</m:t>
                    </m:r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，则方程组变化为</a:t>
                </a:r>
                <a:endParaRPr lang="zh-CN" altLang="zh-CN" sz="1800" kern="1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CE76A44-DC5B-4747-8898-183A90A8E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64" y="4652207"/>
                <a:ext cx="7610871" cy="461665"/>
              </a:xfrm>
              <a:prstGeom prst="rect">
                <a:avLst/>
              </a:prstGeom>
              <a:blipFill>
                <a:blip r:embed="rId6"/>
                <a:stretch>
                  <a:fillRect l="-1282" t="-14474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E56B1EC-B08E-4795-B426-C65AE55C9144}"/>
                  </a:ext>
                </a:extLst>
              </p:cNvPr>
              <p:cNvSpPr txBox="1"/>
              <p:nvPr/>
            </p:nvSpPr>
            <p:spPr>
              <a:xfrm>
                <a:off x="6113316" y="3507774"/>
                <a:ext cx="280208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作变换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i="1" kern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zh-CN" altLang="en-US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zh-CN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altLang="zh-CN" i="1" kern="0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zh-CN" altLang="zh-CN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=1,2,3,4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？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E56B1EC-B08E-4795-B426-C65AE55C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316" y="3507774"/>
                <a:ext cx="2802084" cy="830997"/>
              </a:xfrm>
              <a:prstGeom prst="rect">
                <a:avLst/>
              </a:prstGeom>
              <a:blipFill>
                <a:blip r:embed="rId7"/>
                <a:stretch>
                  <a:fillRect l="-3478" t="-8029" b="-13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CBC6111-A33C-426E-B1C9-0EF974F87E31}"/>
                  </a:ext>
                </a:extLst>
              </p:cNvPr>
              <p:cNvSpPr/>
              <p:nvPr/>
            </p:nvSpPr>
            <p:spPr>
              <a:xfrm>
                <a:off x="2311486" y="5227345"/>
                <a:ext cx="3606628" cy="7816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=14</m:t>
                          </m:r>
                        </m:e>
                      </m:mr>
                      <m:mr>
                        <m:e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0≤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≤7,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zh-CN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=1,2,3,4</m:t>
                          </m:r>
                        </m:e>
                      </m:mr>
                    </m:m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ECBC6111-A33C-426E-B1C9-0EF974F87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86" y="5227345"/>
                <a:ext cx="3606628" cy="781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50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3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66C3D3-CB4E-465B-BF72-C31A06D6708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126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822BCCF-D3C7-4D71-9E31-7723AF10223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6997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定理</a:t>
            </a:r>
            <a:r>
              <a:rPr lang="en-US" altLang="zh-CN" dirty="0">
                <a:latin typeface="Times New Roman" panose="02020603050405020304" pitchFamily="18" charset="0"/>
              </a:rPr>
              <a:t>3.2</a:t>
            </a:r>
            <a:r>
              <a:rPr lang="en-US" altLang="zh-CN" dirty="0"/>
              <a:t>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en-US" altLang="zh-CN" dirty="0"/>
              <a:t>     </a:t>
            </a:r>
            <a:r>
              <a:rPr lang="zh-CN" altLang="en-US" dirty="0"/>
              <a:t>证 任取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中的一个元素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不具有这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个性质中的任何一个，则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对方程左端的贡献为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，而对方程右端的贡献为</a:t>
            </a:r>
            <a:r>
              <a:rPr lang="zh-CN" altLang="en-US" dirty="0"/>
              <a:t> 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127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80" name="Rectangle 1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81" name="Object 14"/>
          <p:cNvGraphicFramePr>
            <a:graphicFrameLocks noChangeAspect="1"/>
          </p:cNvGraphicFramePr>
          <p:nvPr/>
        </p:nvGraphicFramePr>
        <p:xfrm>
          <a:off x="900113" y="1773238"/>
          <a:ext cx="7848600" cy="199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0" name="公式" r:id="rId3" imgW="3619500" imgH="914400" progId="Equation.3">
                  <p:embed/>
                </p:oleObj>
              </mc:Choice>
              <mc:Fallback>
                <p:oleObj name="公式" r:id="rId3" imgW="3619500" imgH="9144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773238"/>
                        <a:ext cx="7848600" cy="199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2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99792" name="Object 16"/>
              <p:cNvSpPr txBox="1"/>
              <p:nvPr/>
            </p:nvSpPr>
            <p:spPr bwMode="auto">
              <a:xfrm>
                <a:off x="2339752" y="5303827"/>
                <a:ext cx="5184576" cy="10054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1−0+0−0+⋯+(−1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99792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39752" y="5303827"/>
                <a:ext cx="5184576" cy="1005494"/>
              </a:xfrm>
              <a:prstGeom prst="rect">
                <a:avLst/>
              </a:prstGeom>
              <a:blipFill>
                <a:blip r:embed="rId5"/>
                <a:stretch>
                  <a:fillRect l="-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4323076" y="1262500"/>
            <a:ext cx="4302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注意计数：</a:t>
            </a:r>
            <a:endParaRPr lang="en-US" altLang="zh-CN" dirty="0" smtClean="0">
              <a:latin typeface="+mn-ea"/>
              <a:ea typeface="+mn-ea"/>
            </a:endParaRPr>
          </a:p>
          <a:p>
            <a:r>
              <a:rPr lang="en-US" altLang="zh-CN" dirty="0" smtClean="0">
                <a:latin typeface="+mn-ea"/>
                <a:ea typeface="+mn-ea"/>
              </a:rPr>
              <a:t>alpha(m)</a:t>
            </a:r>
            <a:r>
              <a:rPr lang="zh-CN" altLang="en-US" dirty="0" smtClean="0">
                <a:latin typeface="+mn-ea"/>
                <a:ea typeface="+mn-ea"/>
              </a:rPr>
              <a:t>的项数往往是</a:t>
            </a:r>
            <a:r>
              <a:rPr lang="en-US" altLang="zh-CN" dirty="0" smtClean="0">
                <a:latin typeface="+mn-ea"/>
                <a:ea typeface="+mn-ea"/>
              </a:rPr>
              <a:t>C(n, m)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97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97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D0C381-3BF7-4B8E-988C-8E113673109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96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5509B2-F30C-4B8B-A9DB-228C8B7C5AB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习题</a:t>
            </a:r>
          </a:p>
        </p:txBody>
      </p:sp>
      <p:sp>
        <p:nvSpPr>
          <p:cNvPr id="69637" name="Rectangle 3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38" name="Rectangle 4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39" name="Rectangle 5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0" name="Rectangle 6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1" name="Rectangle 7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2" name="Rectangle 8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3" name="Rectangle 9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4" name="Rectangle 10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5" name="Rectangle 11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6" name="Rectangle 1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9647" name="Text Box 16"/>
          <p:cNvSpPr txBox="1">
            <a:spLocks noChangeArrowheads="1"/>
          </p:cNvSpPr>
          <p:nvPr/>
        </p:nvSpPr>
        <p:spPr bwMode="auto">
          <a:xfrm>
            <a:off x="539750" y="1341438"/>
            <a:ext cx="792003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3.10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3.21 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3.22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E5DF0B-A1C2-43BE-BD12-61138D7405B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06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538754-6BAD-4A03-971C-502CABE9690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79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97888" cy="4897437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/>
              <a:t> n</a:t>
            </a:r>
            <a:r>
              <a:rPr lang="zh-CN" altLang="en-US" dirty="0"/>
              <a:t>个有区别的球放到</a:t>
            </a:r>
            <a:r>
              <a:rPr lang="en-US" altLang="zh-CN" dirty="0"/>
              <a:t>m</a:t>
            </a:r>
            <a:r>
              <a:rPr lang="zh-CN" altLang="en-US" dirty="0"/>
              <a:t>个相同的盒子中，要求无一空盒，其不同的方案数用</a:t>
            </a:r>
            <a:r>
              <a:rPr lang="en-US" altLang="zh-CN" dirty="0">
                <a:latin typeface="Times New Roman" panose="02020603050405020304" pitchFamily="18" charset="0"/>
              </a:rPr>
              <a:t>S(</a:t>
            </a:r>
            <a:r>
              <a:rPr lang="en-US" altLang="zh-CN" dirty="0" err="1">
                <a:latin typeface="Times New Roman" panose="02020603050405020304" pitchFamily="18" charset="0"/>
              </a:rPr>
              <a:t>n,m</a:t>
            </a:r>
            <a:r>
              <a:rPr lang="en-US" altLang="zh-CN" dirty="0">
                <a:latin typeface="Times New Roman" panose="02020603050405020304" pitchFamily="18" charset="0"/>
              </a:rPr>
              <a:t>)</a:t>
            </a:r>
            <a:r>
              <a:rPr lang="zh-CN" altLang="en-US" dirty="0"/>
              <a:t>表示，称为第二类</a:t>
            </a:r>
            <a:r>
              <a:rPr lang="en-US" altLang="zh-CN" dirty="0">
                <a:latin typeface="Times New Roman" panose="02020603050405020304" pitchFamily="18" charset="0"/>
              </a:rPr>
              <a:t>Stirling</a:t>
            </a:r>
            <a:r>
              <a:rPr lang="zh-CN" altLang="en-US" dirty="0"/>
              <a:t>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 </a:t>
            </a:r>
          </a:p>
        </p:txBody>
      </p:sp>
      <p:sp>
        <p:nvSpPr>
          <p:cNvPr id="7066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0" name="Rectangle 12"/>
          <p:cNvSpPr>
            <a:spLocks noChangeArrowheads="1"/>
          </p:cNvSpPr>
          <p:nvPr/>
        </p:nvSpPr>
        <p:spPr bwMode="auto">
          <a:xfrm>
            <a:off x="3851275" y="32845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4CF638FB-BE3A-4139-B711-D2AD2EE457AF}"/>
                  </a:ext>
                </a:extLst>
              </p:cNvPr>
              <p:cNvSpPr txBox="1"/>
              <p:nvPr/>
            </p:nvSpPr>
            <p:spPr bwMode="auto">
              <a:xfrm>
                <a:off x="765393" y="3143805"/>
                <a:ext cx="6622614" cy="924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−1),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&gt;1,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≥1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4CF638FB-BE3A-4139-B711-D2AD2EE4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5393" y="3143805"/>
                <a:ext cx="6622614" cy="924922"/>
              </a:xfrm>
              <a:prstGeom prst="rect">
                <a:avLst/>
              </a:prstGeom>
              <a:blipFill>
                <a:blip r:embed="rId3"/>
                <a:stretch>
                  <a:fillRect l="-2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094E61E-D6DC-4819-BEDC-C48F05064AA4}"/>
                  </a:ext>
                </a:extLst>
              </p:cNvPr>
              <p:cNvSpPr txBox="1"/>
              <p:nvPr/>
            </p:nvSpPr>
            <p:spPr bwMode="auto">
              <a:xfrm>
                <a:off x="675777" y="4302090"/>
                <a:ext cx="2951609" cy="593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,1)=1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1094E61E-D6DC-4819-BEDC-C48F05064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5777" y="4302090"/>
                <a:ext cx="2951609" cy="593719"/>
              </a:xfrm>
              <a:prstGeom prst="rect">
                <a:avLst/>
              </a:prstGeom>
              <a:blipFill>
                <a:blip r:embed="rId4"/>
                <a:stretch>
                  <a:fillRect l="-6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9A92DFB5-7C61-4830-B843-92DF20AE5E00}"/>
                  </a:ext>
                </a:extLst>
              </p:cNvPr>
              <p:cNvSpPr txBox="1"/>
              <p:nvPr/>
            </p:nvSpPr>
            <p:spPr bwMode="auto">
              <a:xfrm>
                <a:off x="4052888" y="5109538"/>
                <a:ext cx="2676525" cy="5270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9A92DFB5-7C61-4830-B843-92DF20AE5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52888" y="5109538"/>
                <a:ext cx="2676525" cy="527042"/>
              </a:xfrm>
              <a:prstGeom prst="rect">
                <a:avLst/>
              </a:prstGeom>
              <a:blipFill>
                <a:blip r:embed="rId5"/>
                <a:stretch>
                  <a:fillRect l="-683" b="-45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20">
                <a:extLst>
                  <a:ext uri="{FF2B5EF4-FFF2-40B4-BE49-F238E27FC236}">
                    <a16:creationId xmlns:a16="http://schemas.microsoft.com/office/drawing/2014/main" id="{40214721-7708-47CA-8900-49133A444E86}"/>
                  </a:ext>
                </a:extLst>
              </p:cNvPr>
              <p:cNvSpPr txBox="1"/>
              <p:nvPr/>
            </p:nvSpPr>
            <p:spPr bwMode="auto">
              <a:xfrm>
                <a:off x="4076700" y="4303520"/>
                <a:ext cx="3383657" cy="74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,2)=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Object 20">
                <a:extLst>
                  <a:ext uri="{FF2B5EF4-FFF2-40B4-BE49-F238E27FC236}">
                    <a16:creationId xmlns:a16="http://schemas.microsoft.com/office/drawing/2014/main" id="{40214721-7708-47CA-8900-49133A444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6700" y="4303520"/>
                <a:ext cx="3383657" cy="749291"/>
              </a:xfrm>
              <a:prstGeom prst="rect">
                <a:avLst/>
              </a:prstGeom>
              <a:blipFill>
                <a:blip r:embed="rId6"/>
                <a:stretch>
                  <a:fillRect l="-5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DBF36AE9-FCA1-4216-B8FA-133FFCA70B80}"/>
                  </a:ext>
                </a:extLst>
              </p:cNvPr>
              <p:cNvSpPr txBox="1"/>
              <p:nvPr/>
            </p:nvSpPr>
            <p:spPr bwMode="auto">
              <a:xfrm>
                <a:off x="611560" y="5109902"/>
                <a:ext cx="3671689" cy="639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,2)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DBF36AE9-FCA1-4216-B8FA-133FFCA7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109902"/>
                <a:ext cx="3671689" cy="639754"/>
              </a:xfrm>
              <a:prstGeom prst="rect">
                <a:avLst/>
              </a:prstGeom>
              <a:blipFill>
                <a:blip r:embed="rId7"/>
                <a:stretch>
                  <a:fillRect l="-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E5DF0B-A1C2-43BE-BD12-61138D7405B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06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538754-6BAD-4A03-971C-502CABE9690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79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97888" cy="4897437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/>
              <a:t>个有区别的球放到</a:t>
            </a:r>
            <a:r>
              <a:rPr lang="en-US" altLang="zh-CN" dirty="0"/>
              <a:t>m</a:t>
            </a:r>
            <a:r>
              <a:rPr lang="zh-CN" altLang="en-US" dirty="0"/>
              <a:t>个不同的盒子中，要求无一空盒，求不同的方案数。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r>
              <a:rPr lang="zh-CN" altLang="en-US" dirty="0">
                <a:solidFill>
                  <a:schemeClr val="hlink"/>
                </a:solidFill>
              </a:rPr>
              <a:t>等价于</a:t>
            </a:r>
            <a:r>
              <a:rPr lang="en-US" altLang="zh-CN" dirty="0">
                <a:solidFill>
                  <a:schemeClr val="hlink"/>
                </a:solidFill>
              </a:rPr>
              <a:t>:</a:t>
            </a:r>
            <a:r>
              <a:rPr lang="zh-CN" altLang="en-US" dirty="0"/>
              <a:t>求从</a:t>
            </a:r>
            <a:r>
              <a:rPr lang="en-US" altLang="zh-CN" dirty="0"/>
              <a:t>A</a:t>
            </a:r>
            <a:r>
              <a:rPr lang="zh-CN" altLang="en-US" dirty="0"/>
              <a:t>到</a:t>
            </a:r>
            <a:r>
              <a:rPr lang="en-US" altLang="zh-CN" dirty="0"/>
              <a:t>B</a:t>
            </a:r>
            <a:r>
              <a:rPr lang="zh-CN" altLang="en-US" dirty="0"/>
              <a:t>的所有满射函数的个数</a:t>
            </a:r>
            <a:r>
              <a:rPr lang="en-US" altLang="zh-CN" dirty="0"/>
              <a:t>,</a:t>
            </a:r>
            <a:r>
              <a:rPr lang="zh-CN" altLang="en-US" dirty="0"/>
              <a:t>其中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</a:t>
            </a:r>
            <a:r>
              <a:rPr lang="en-US" altLang="zh-CN" dirty="0"/>
              <a:t>|A|=n</a:t>
            </a:r>
            <a:r>
              <a:rPr lang="en-US" altLang="zh-CN" dirty="0" smtClean="0"/>
              <a:t>, |</a:t>
            </a:r>
            <a:r>
              <a:rPr lang="en-US" altLang="zh-CN" dirty="0"/>
              <a:t>B|=m(</a:t>
            </a:r>
            <a:r>
              <a:rPr lang="zh-CN" altLang="en-US" dirty="0"/>
              <a:t>离散数学课中的习题</a:t>
            </a:r>
            <a:r>
              <a:rPr lang="en-US" altLang="zh-CN" dirty="0"/>
              <a:t>)</a:t>
            </a:r>
            <a:r>
              <a:rPr lang="en-US" altLang="zh-CN" sz="2400" dirty="0"/>
              <a:t>   </a:t>
            </a:r>
          </a:p>
        </p:txBody>
      </p:sp>
      <p:sp>
        <p:nvSpPr>
          <p:cNvPr id="706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 </a:t>
            </a:r>
          </a:p>
        </p:txBody>
      </p:sp>
      <p:sp>
        <p:nvSpPr>
          <p:cNvPr id="7066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6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70" name="Rectangle 12"/>
          <p:cNvSpPr>
            <a:spLocks noChangeArrowheads="1"/>
          </p:cNvSpPr>
          <p:nvPr/>
        </p:nvSpPr>
        <p:spPr bwMode="auto">
          <a:xfrm>
            <a:off x="3851275" y="32845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89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9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9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9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96092B-C52D-42FE-ACF8-A98D517A50B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2707" name="灯片编号占位符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49D5B09-C829-412A-9A94-7712C30688F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</a:t>
            </a:r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268413"/>
            <a:ext cx="8424863" cy="5256212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sz="2400">
                <a:latin typeface="Times New Roman" panose="02020603050405020304" pitchFamily="18" charset="0"/>
              </a:rPr>
              <a:t>设</a:t>
            </a:r>
            <a:r>
              <a:rPr lang="en-US" altLang="zh-CN" sz="2400">
                <a:latin typeface="Times New Roman" panose="02020603050405020304" pitchFamily="18" charset="0"/>
              </a:rPr>
              <a:t>A</a:t>
            </a:r>
            <a:r>
              <a:rPr lang="en-US" altLang="zh-CN" sz="2400" baseline="-25000">
                <a:latin typeface="Times New Roman" panose="02020603050405020304" pitchFamily="18" charset="0"/>
              </a:rPr>
              <a:t>i</a:t>
            </a:r>
            <a:r>
              <a:rPr lang="zh-CN" altLang="en-US" sz="2400">
                <a:latin typeface="Times New Roman" panose="02020603050405020304" pitchFamily="18" charset="0"/>
              </a:rPr>
              <a:t>为使第</a:t>
            </a:r>
            <a:r>
              <a:rPr lang="en-US" altLang="zh-CN" sz="2400">
                <a:latin typeface="Times New Roman" panose="02020603050405020304" pitchFamily="18" charset="0"/>
              </a:rPr>
              <a:t>i</a:t>
            </a:r>
            <a:r>
              <a:rPr lang="zh-CN" altLang="en-US" sz="2400">
                <a:latin typeface="Times New Roman" panose="02020603050405020304" pitchFamily="18" charset="0"/>
              </a:rPr>
              <a:t>个盒子为空的方案的集合，</a:t>
            </a:r>
            <a:r>
              <a:rPr lang="en-US" altLang="zh-CN" sz="2400">
                <a:latin typeface="Times New Roman" panose="02020603050405020304" pitchFamily="18" charset="0"/>
              </a:rPr>
              <a:t>i=1,2,…,m</a:t>
            </a:r>
            <a:r>
              <a:rPr lang="zh-CN" altLang="en-US" sz="2400">
                <a:latin typeface="Times New Roman" panose="02020603050405020304" pitchFamily="18" charset="0"/>
              </a:rPr>
              <a:t>。则有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sz="2400">
              <a:latin typeface="黑体" panose="02010609060101010101" pitchFamily="49" charset="-122"/>
            </a:endParaRPr>
          </a:p>
        </p:txBody>
      </p:sp>
      <p:sp>
        <p:nvSpPr>
          <p:cNvPr id="7271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1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0" name="Rectangle 15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21" name="Rectangle 17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0688" name="Object 16"/>
          <p:cNvGraphicFramePr>
            <a:graphicFrameLocks noChangeAspect="1"/>
          </p:cNvGraphicFramePr>
          <p:nvPr/>
        </p:nvGraphicFramePr>
        <p:xfrm>
          <a:off x="582613" y="3473450"/>
          <a:ext cx="8310562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7" name="公式" r:id="rId4" imgW="3670300" imgH="457200" progId="Equation.3">
                  <p:embed/>
                </p:oleObj>
              </mc:Choice>
              <mc:Fallback>
                <p:oleObj name="公式" r:id="rId4" imgW="36703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3473450"/>
                        <a:ext cx="8310562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23" name="Object 18"/>
          <p:cNvGraphicFramePr>
            <a:graphicFrameLocks noChangeAspect="1"/>
          </p:cNvGraphicFramePr>
          <p:nvPr/>
        </p:nvGraphicFramePr>
        <p:xfrm>
          <a:off x="615950" y="2492375"/>
          <a:ext cx="57562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8" name="公式" r:id="rId6" imgW="2590800" imgH="457200" progId="Equation.3">
                  <p:embed/>
                </p:oleObj>
              </mc:Choice>
              <mc:Fallback>
                <p:oleObj name="公式" r:id="rId6" imgW="2590800" imgH="457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950" y="2492375"/>
                        <a:ext cx="57562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24" name="Rectangle 21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0692" name="Object 20"/>
          <p:cNvGraphicFramePr>
            <a:graphicFrameLocks noChangeAspect="1"/>
          </p:cNvGraphicFramePr>
          <p:nvPr/>
        </p:nvGraphicFramePr>
        <p:xfrm>
          <a:off x="595313" y="4281488"/>
          <a:ext cx="541655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9" name="公式" r:id="rId8" imgW="2425700" imgH="965200" progId="Equation.3">
                  <p:embed/>
                </p:oleObj>
              </mc:Choice>
              <mc:Fallback>
                <p:oleObj name="公式" r:id="rId8" imgW="2425700" imgH="965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4281488"/>
                        <a:ext cx="5416550" cy="217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80700" name="Object 28"/>
          <p:cNvGraphicFramePr>
            <a:graphicFrameLocks noGrp="1" noChangeAspect="1"/>
          </p:cNvGraphicFramePr>
          <p:nvPr>
            <p:ph sz="half" idx="2"/>
          </p:nvPr>
        </p:nvGraphicFramePr>
        <p:xfrm>
          <a:off x="684213" y="1916113"/>
          <a:ext cx="154622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30" name="公式" r:id="rId10" imgW="672808" imgH="228501" progId="Equation.3">
                  <p:embed/>
                </p:oleObj>
              </mc:Choice>
              <mc:Fallback>
                <p:oleObj name="公式" r:id="rId10" imgW="672808" imgH="228501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916113"/>
                        <a:ext cx="154622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2967717-F4E7-4B24-8839-91D90263B45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47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E1B13C-4A5F-4A78-B959-BC2413712A87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81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所求方案为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由                       知 </a:t>
            </a:r>
          </a:p>
        </p:txBody>
      </p:sp>
      <p:sp>
        <p:nvSpPr>
          <p:cNvPr id="7475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</a:t>
            </a:r>
          </a:p>
        </p:txBody>
      </p:sp>
      <p:sp>
        <p:nvSpPr>
          <p:cNvPr id="7475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5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4768" name="Rectangle 15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1710" name="Object 14"/>
          <p:cNvGraphicFramePr>
            <a:graphicFrameLocks noChangeAspect="1"/>
          </p:cNvGraphicFramePr>
          <p:nvPr/>
        </p:nvGraphicFramePr>
        <p:xfrm>
          <a:off x="1231900" y="2795588"/>
          <a:ext cx="560387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4" name="公式" r:id="rId3" imgW="2476500" imgH="457200" progId="Equation.3">
                  <p:embed/>
                </p:oleObj>
              </mc:Choice>
              <mc:Fallback>
                <p:oleObj name="公式" r:id="rId3" imgW="24765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795588"/>
                        <a:ext cx="5603875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70" name="Object 16"/>
          <p:cNvGraphicFramePr>
            <a:graphicFrameLocks noChangeAspect="1"/>
          </p:cNvGraphicFramePr>
          <p:nvPr/>
        </p:nvGraphicFramePr>
        <p:xfrm>
          <a:off x="942975" y="2060575"/>
          <a:ext cx="4367213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5" name="公式" r:id="rId5" imgW="1930400" imgH="279400" progId="Equation.3">
                  <p:embed/>
                </p:oleObj>
              </mc:Choice>
              <mc:Fallback>
                <p:oleObj name="公式" r:id="rId5" imgW="1930400" imgH="279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2060575"/>
                        <a:ext cx="4367213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81713" name="Object 17"/>
          <p:cNvGraphicFramePr>
            <a:graphicFrameLocks noChangeAspect="1"/>
          </p:cNvGraphicFramePr>
          <p:nvPr/>
        </p:nvGraphicFramePr>
        <p:xfrm>
          <a:off x="1287463" y="4005263"/>
          <a:ext cx="23542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6" name="公式" r:id="rId7" imgW="1002865" imgH="203112" progId="Equation.3">
                  <p:embed/>
                </p:oleObj>
              </mc:Choice>
              <mc:Fallback>
                <p:oleObj name="公式" r:id="rId7" imgW="1002865" imgH="20311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7463" y="4005263"/>
                        <a:ext cx="23542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72" name="Rectangle 20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1715" name="Object 19"/>
          <p:cNvGraphicFramePr>
            <a:graphicFrameLocks noChangeAspect="1"/>
          </p:cNvGraphicFramePr>
          <p:nvPr/>
        </p:nvGraphicFramePr>
        <p:xfrm>
          <a:off x="1354138" y="4595813"/>
          <a:ext cx="5357812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77" name="公式" r:id="rId9" imgW="2209800" imgH="457200" progId="Equation.3">
                  <p:embed/>
                </p:oleObj>
              </mc:Choice>
              <mc:Fallback>
                <p:oleObj name="公式" r:id="rId9" imgW="2209800" imgH="457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4138" y="4595813"/>
                        <a:ext cx="5357812" cy="1106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64885D-E8C3-4F98-8E62-FACF2DBD61F9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57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CEF1333-06C0-47AE-9F1F-ABA12F58647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黑体" panose="02010609060101010101" pitchFamily="49" charset="-122"/>
              </a:rPr>
              <a:t>例</a:t>
            </a:r>
          </a:p>
        </p:txBody>
      </p:sp>
      <p:sp>
        <p:nvSpPr>
          <p:cNvPr id="7578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</a:t>
            </a:r>
          </a:p>
        </p:txBody>
      </p:sp>
      <p:sp>
        <p:nvSpPr>
          <p:cNvPr id="7578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8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792" name="Rectangle 1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2734" name="Object 14"/>
          <p:cNvGraphicFramePr>
            <a:graphicFrameLocks noChangeAspect="1"/>
          </p:cNvGraphicFramePr>
          <p:nvPr/>
        </p:nvGraphicFramePr>
        <p:xfrm>
          <a:off x="1258888" y="3284538"/>
          <a:ext cx="5111750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99" name="公式" r:id="rId3" imgW="2311400" imgH="495300" progId="Equation.3">
                  <p:embed/>
                </p:oleObj>
              </mc:Choice>
              <mc:Fallback>
                <p:oleObj name="公式" r:id="rId3" imgW="2311400" imgH="495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284538"/>
                        <a:ext cx="5111750" cy="1093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82736" name="Object 16"/>
          <p:cNvGraphicFramePr>
            <a:graphicFrameLocks noChangeAspect="1"/>
          </p:cNvGraphicFramePr>
          <p:nvPr/>
        </p:nvGraphicFramePr>
        <p:xfrm>
          <a:off x="2339975" y="4508500"/>
          <a:ext cx="2592388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0" name="公式" r:id="rId5" imgW="1244060" imgH="406224" progId="Equation.3">
                  <p:embed/>
                </p:oleObj>
              </mc:Choice>
              <mc:Fallback>
                <p:oleObj name="公式" r:id="rId5" imgW="1244060" imgH="4062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4508500"/>
                        <a:ext cx="2592388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82737" name="Object 17"/>
          <p:cNvGraphicFramePr>
            <a:graphicFrameLocks noChangeAspect="1"/>
          </p:cNvGraphicFramePr>
          <p:nvPr/>
        </p:nvGraphicFramePr>
        <p:xfrm>
          <a:off x="4932363" y="4508500"/>
          <a:ext cx="266382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1" name="公式" r:id="rId7" imgW="1218671" imgH="406224" progId="Equation.3">
                  <p:embed/>
                </p:oleObj>
              </mc:Choice>
              <mc:Fallback>
                <p:oleObj name="公式" r:id="rId7" imgW="1218671" imgH="406224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508500"/>
                        <a:ext cx="2663825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96" name="Rectangle 19"/>
          <p:cNvSpPr>
            <a:spLocks noChangeArrowheads="1"/>
          </p:cNvSpPr>
          <p:nvPr/>
        </p:nvSpPr>
        <p:spPr bwMode="auto">
          <a:xfrm>
            <a:off x="0" y="29765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5797" name="Object 18"/>
          <p:cNvGraphicFramePr>
            <a:graphicFrameLocks noChangeAspect="1"/>
          </p:cNvGraphicFramePr>
          <p:nvPr/>
        </p:nvGraphicFramePr>
        <p:xfrm>
          <a:off x="1258888" y="1849438"/>
          <a:ext cx="39608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2" name="公式" r:id="rId9" imgW="1790700" imgH="495300" progId="Equation.3">
                  <p:embed/>
                </p:oleObj>
              </mc:Choice>
              <mc:Fallback>
                <p:oleObj name="公式" r:id="rId9" imgW="1790700" imgH="4953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49438"/>
                        <a:ext cx="3960812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82740" name="Object 20"/>
          <p:cNvGraphicFramePr>
            <a:graphicFrameLocks noChangeAspect="1"/>
          </p:cNvGraphicFramePr>
          <p:nvPr/>
        </p:nvGraphicFramePr>
        <p:xfrm>
          <a:off x="5148263" y="1916113"/>
          <a:ext cx="309562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03" name="公式" r:id="rId11" imgW="1358310" imgH="406224" progId="Equation.3">
                  <p:embed/>
                </p:oleObj>
              </mc:Choice>
              <mc:Fallback>
                <p:oleObj name="公式" r:id="rId11" imgW="1358310" imgH="406224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916113"/>
                        <a:ext cx="309562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2A8A37B-B73B-4392-A0AC-5ECDDDDF8F6E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768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3181CB3-F461-4835-BAB0-33DBD0D6C48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89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推论 </a:t>
            </a:r>
            <a:r>
              <a:rPr lang="en-US" altLang="zh-CN"/>
              <a:t>1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推论 </a:t>
            </a:r>
            <a:r>
              <a:rPr lang="en-US" altLang="zh-CN"/>
              <a:t>2  </a:t>
            </a:r>
            <a:r>
              <a:rPr lang="zh-CN" altLang="en-US"/>
              <a:t>由                     ，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7680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第二类司特林数展开式</a:t>
            </a:r>
          </a:p>
        </p:txBody>
      </p:sp>
      <p:sp>
        <p:nvSpPr>
          <p:cNvPr id="7680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6" name="Rectangle 1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76817" name="Object 14"/>
          <p:cNvGraphicFramePr>
            <a:graphicFrameLocks noChangeAspect="1"/>
          </p:cNvGraphicFramePr>
          <p:nvPr/>
        </p:nvGraphicFramePr>
        <p:xfrm>
          <a:off x="1603375" y="2147888"/>
          <a:ext cx="493077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2" name="公式" r:id="rId4" imgW="2120900" imgH="457200" progId="Equation.3">
                  <p:embed/>
                </p:oleObj>
              </mc:Choice>
              <mc:Fallback>
                <p:oleObj name="公式" r:id="rId4" imgW="21209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75" y="2147888"/>
                        <a:ext cx="493077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8" name="Rectangle 17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9904" name="Object 16"/>
          <p:cNvGraphicFramePr>
            <a:graphicFrameLocks noChangeAspect="1"/>
          </p:cNvGraphicFramePr>
          <p:nvPr/>
        </p:nvGraphicFramePr>
        <p:xfrm>
          <a:off x="1692275" y="4365625"/>
          <a:ext cx="396557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3" name="公式" r:id="rId6" imgW="1714500" imgH="457200" progId="Equation.3">
                  <p:embed/>
                </p:oleObj>
              </mc:Choice>
              <mc:Fallback>
                <p:oleObj name="公式" r:id="rId6" imgW="17145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365625"/>
                        <a:ext cx="3965575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20" name="Rectangle 19"/>
          <p:cNvSpPr>
            <a:spLocks noChangeArrowheads="1"/>
          </p:cNvSpPr>
          <p:nvPr/>
        </p:nvSpPr>
        <p:spPr bwMode="auto">
          <a:xfrm>
            <a:off x="0" y="33258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89906" name="Object 18"/>
          <p:cNvGraphicFramePr>
            <a:graphicFrameLocks noChangeAspect="1"/>
          </p:cNvGraphicFramePr>
          <p:nvPr/>
        </p:nvGraphicFramePr>
        <p:xfrm>
          <a:off x="2627313" y="3644900"/>
          <a:ext cx="20161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24" name="公式" r:id="rId8" imgW="799753" imgH="203112" progId="Equation.3">
                  <p:embed/>
                </p:oleObj>
              </mc:Choice>
              <mc:Fallback>
                <p:oleObj name="公式" r:id="rId8" imgW="799753" imgH="20311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44900"/>
                        <a:ext cx="20161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9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9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8FB6C2-F87F-4C53-9F66-93F1F867765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F1696F-E910-421D-B31E-D377D70C9AA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29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496" y="1268413"/>
            <a:ext cx="8784975" cy="4824412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鸽巢原理：若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个鸽子飞入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个鸽巢，则至少有一个鸽巢中有两只鸽子。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例如：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</a:rPr>
              <a:t>(1)367</a:t>
            </a:r>
            <a:r>
              <a:rPr lang="zh-CN" altLang="en-US" sz="2400" dirty="0">
                <a:latin typeface="Times New Roman" panose="02020603050405020304" pitchFamily="18" charset="0"/>
              </a:rPr>
              <a:t>个人中必然至少存在两人有相同</a:t>
            </a:r>
            <a:r>
              <a:rPr lang="zh-CN" altLang="en-US" sz="2400">
                <a:latin typeface="Times New Roman" panose="02020603050405020304" pitchFamily="18" charset="0"/>
              </a:rPr>
              <a:t>的生日。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</a:rPr>
              <a:t>(2)</a:t>
            </a:r>
            <a:r>
              <a:rPr lang="zh-CN" altLang="en-US" sz="2400" dirty="0">
                <a:latin typeface="Times New Roman" panose="02020603050405020304" pitchFamily="18" charset="0"/>
              </a:rPr>
              <a:t>抽屉里有</a:t>
            </a:r>
            <a:r>
              <a:rPr lang="en-US" altLang="zh-CN" sz="2400" dirty="0">
                <a:latin typeface="Times New Roman" panose="02020603050405020304" pitchFamily="18" charset="0"/>
              </a:rPr>
              <a:t>10</a:t>
            </a:r>
            <a:r>
              <a:rPr lang="zh-CN" altLang="en-US" sz="2400" dirty="0">
                <a:latin typeface="Times New Roman" panose="02020603050405020304" pitchFamily="18" charset="0"/>
              </a:rPr>
              <a:t>双手套散开放着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</a:rPr>
              <a:t>从中任取出</a:t>
            </a:r>
            <a:r>
              <a:rPr lang="en-US" altLang="zh-CN" sz="2400" dirty="0">
                <a:latin typeface="Times New Roman" panose="02020603050405020304" pitchFamily="18" charset="0"/>
              </a:rPr>
              <a:t>11</a:t>
            </a:r>
            <a:r>
              <a:rPr lang="zh-CN" altLang="en-US" sz="2400" dirty="0">
                <a:latin typeface="Times New Roman" panose="02020603050405020304" pitchFamily="18" charset="0"/>
              </a:rPr>
              <a:t>只，其中至少有一对是成双的。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鸽巢原理因此也叫抽屉原则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</a:rPr>
              <a:t>(3)</a:t>
            </a:r>
            <a:r>
              <a:rPr lang="zh-CN" altLang="en-US" sz="2400" dirty="0">
                <a:latin typeface="Times New Roman" panose="02020603050405020304" pitchFamily="18" charset="0"/>
              </a:rPr>
              <a:t>某次会议有</a:t>
            </a:r>
            <a:r>
              <a:rPr lang="en-US" altLang="zh-CN" sz="2400" dirty="0"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Times New Roman" panose="02020603050405020304" pitchFamily="18" charset="0"/>
              </a:rPr>
              <a:t>位代表列席，每位代表认识其中某些人，则至少有两人认识的人数相等。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sz="2400" dirty="0">
                <a:latin typeface="Times New Roman" panose="02020603050405020304" pitchFamily="18" charset="0"/>
              </a:rPr>
              <a:t>(4)</a:t>
            </a:r>
            <a:r>
              <a:rPr lang="zh-CN" altLang="en-US" sz="2400" dirty="0">
                <a:latin typeface="Times New Roman" panose="02020603050405020304" pitchFamily="18" charset="0"/>
              </a:rPr>
              <a:t>给定</a:t>
            </a:r>
            <a:r>
              <a:rPr lang="en-US" altLang="zh-CN" sz="2400" dirty="0">
                <a:latin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</a:rPr>
              <a:t>个不同的正整数</a:t>
            </a:r>
            <a:r>
              <a:rPr lang="en-US" altLang="zh-CN" sz="2400" dirty="0">
                <a:latin typeface="Times New Roman" panose="02020603050405020304" pitchFamily="18" charset="0"/>
              </a:rPr>
              <a:t>,</a:t>
            </a:r>
            <a:r>
              <a:rPr lang="zh-CN" altLang="en-US" sz="2400" dirty="0">
                <a:latin typeface="Times New Roman" panose="02020603050405020304" pitchFamily="18" charset="0"/>
              </a:rPr>
              <a:t>其中至少有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个数的和被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</a:rPr>
              <a:t>除尽。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sp>
        <p:nvSpPr>
          <p:cNvPr id="9216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6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8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8FB6C2-F87F-4C53-9F66-93F1F8677658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216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F1696F-E910-421D-B31E-D377D70C9AA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29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824412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3.16 </a:t>
            </a:r>
            <a:r>
              <a:rPr lang="zh-CN" altLang="en-US" dirty="0">
                <a:latin typeface="Times New Roman" panose="02020603050405020304" pitchFamily="18" charset="0"/>
              </a:rPr>
              <a:t>从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</a:rPr>
              <a:t>2n</a:t>
            </a:r>
            <a:r>
              <a:rPr lang="zh-CN" altLang="en-US" dirty="0">
                <a:latin typeface="Times New Roman" panose="02020603050405020304" pitchFamily="18" charset="0"/>
              </a:rPr>
              <a:t>的正整数中任取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个，则这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个数中至少有一对数，其中的一个数是另一个数的倍数。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解 设所取的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个数是：                       。令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                  </a:t>
            </a:r>
          </a:p>
          <a:p>
            <a:pPr marL="571500" indent="-571500" eaLnBrk="1" hangingPunct="1"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 dirty="0"/>
              <a:t>     其中    为奇数。</a:t>
            </a:r>
          </a:p>
        </p:txBody>
      </p:sp>
      <p:sp>
        <p:nvSpPr>
          <p:cNvPr id="9216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sp>
        <p:nvSpPr>
          <p:cNvPr id="9216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6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5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6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2983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574172"/>
              </p:ext>
            </p:extLst>
          </p:nvPr>
        </p:nvGraphicFramePr>
        <p:xfrm>
          <a:off x="4757335" y="2859090"/>
          <a:ext cx="201612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8" name="公式" r:id="rId3" imgW="863225" imgH="228501" progId="Equation.3">
                  <p:embed/>
                </p:oleObj>
              </mc:Choice>
              <mc:Fallback>
                <p:oleObj name="公式" r:id="rId3" imgW="863225" imgH="228501" progId="Equation.3">
                  <p:embed/>
                  <p:pic>
                    <p:nvPicPr>
                      <p:cNvPr id="1082983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7335" y="2859090"/>
                        <a:ext cx="201612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78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2179" name="Rectangle 19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2984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456666"/>
              </p:ext>
            </p:extLst>
          </p:nvPr>
        </p:nvGraphicFramePr>
        <p:xfrm>
          <a:off x="2109327" y="3446464"/>
          <a:ext cx="3973513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69" name="公式" r:id="rId5" imgW="1790700" imgH="266700" progId="Equation.3">
                  <p:embed/>
                </p:oleObj>
              </mc:Choice>
              <mc:Fallback>
                <p:oleObj name="公式" r:id="rId5" imgW="1790700" imgH="266700" progId="Equation.3">
                  <p:embed/>
                  <p:pic>
                    <p:nvPicPr>
                      <p:cNvPr id="1082984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327" y="3446464"/>
                        <a:ext cx="3973513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81" name="Rectangle 2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29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403156"/>
              </p:ext>
            </p:extLst>
          </p:nvPr>
        </p:nvGraphicFramePr>
        <p:xfrm>
          <a:off x="1711658" y="4027489"/>
          <a:ext cx="3127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0" name="公式" r:id="rId7" imgW="126890" imgH="228402" progId="Equation.3">
                  <p:embed/>
                </p:oleObj>
              </mc:Choice>
              <mc:Fallback>
                <p:oleObj name="公式" r:id="rId7" imgW="126890" imgH="228402" progId="Equation.3">
                  <p:embed/>
                  <p:pic>
                    <p:nvPicPr>
                      <p:cNvPr id="10829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658" y="4027489"/>
                        <a:ext cx="31273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38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9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C2CD89B-C94C-4266-8C1E-8E117A662DC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31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04F1D8-9E16-4512-ABCA-A9544C20ABC3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21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3096691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由于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到</a:t>
            </a:r>
            <a:r>
              <a:rPr lang="en-US" altLang="zh-CN" dirty="0">
                <a:latin typeface="Times New Roman" panose="02020603050405020304" pitchFamily="18" charset="0"/>
              </a:rPr>
              <a:t>2n</a:t>
            </a:r>
            <a:r>
              <a:rPr lang="zh-CN" altLang="en-US" dirty="0">
                <a:latin typeface="Times New Roman" panose="02020603050405020304" pitchFamily="18" charset="0"/>
              </a:rPr>
              <a:t>的正整数中只有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个奇数，故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中至少有两个相等。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设            ，那么当            时，    是       的倍数，否则      是       的倍数。</a:t>
            </a:r>
          </a:p>
        </p:txBody>
      </p:sp>
      <p:sp>
        <p:nvSpPr>
          <p:cNvPr id="9318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鸽巢原理</a:t>
            </a:r>
          </a:p>
        </p:txBody>
      </p:sp>
      <p:sp>
        <p:nvSpPr>
          <p:cNvPr id="9319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98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3199" name="Object 14"/>
          <p:cNvGraphicFramePr>
            <a:graphicFrameLocks noChangeAspect="1"/>
          </p:cNvGraphicFramePr>
          <p:nvPr/>
        </p:nvGraphicFramePr>
        <p:xfrm>
          <a:off x="2484438" y="1844675"/>
          <a:ext cx="2028825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5" name="公式" r:id="rId3" imgW="787400" imgH="228600" progId="Equation.3">
                  <p:embed/>
                </p:oleObj>
              </mc:Choice>
              <mc:Fallback>
                <p:oleObj name="公式" r:id="rId3" imgW="787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844675"/>
                        <a:ext cx="2028825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2128" name="Object 16"/>
          <p:cNvGraphicFramePr>
            <a:graphicFrameLocks noChangeAspect="1"/>
          </p:cNvGraphicFramePr>
          <p:nvPr/>
        </p:nvGraphicFramePr>
        <p:xfrm>
          <a:off x="1187450" y="3141663"/>
          <a:ext cx="1008063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6" name="公式" r:id="rId5" imgW="406224" imgH="241195" progId="Equation.3">
                  <p:embed/>
                </p:oleObj>
              </mc:Choice>
              <mc:Fallback>
                <p:oleObj name="公式" r:id="rId5" imgW="406224" imgH="24119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141663"/>
                        <a:ext cx="1008063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2130" name="Object 18"/>
          <p:cNvGraphicFramePr>
            <a:graphicFrameLocks noChangeAspect="1"/>
          </p:cNvGraphicFramePr>
          <p:nvPr/>
        </p:nvGraphicFramePr>
        <p:xfrm>
          <a:off x="3708400" y="3141663"/>
          <a:ext cx="100171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7" name="公式" r:id="rId7" imgW="431613" imgH="241195" progId="Equation.3">
                  <p:embed/>
                </p:oleObj>
              </mc:Choice>
              <mc:Fallback>
                <p:oleObj name="公式" r:id="rId7" imgW="431613" imgH="24119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141663"/>
                        <a:ext cx="1001713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2" name="Rectangle 2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2132" name="Object 20"/>
          <p:cNvGraphicFramePr>
            <a:graphicFrameLocks noChangeAspect="1"/>
          </p:cNvGraphicFramePr>
          <p:nvPr/>
        </p:nvGraphicFramePr>
        <p:xfrm>
          <a:off x="5292725" y="3141663"/>
          <a:ext cx="4159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8" name="公式" r:id="rId9" imgW="165028" imgH="228501" progId="Equation.3">
                  <p:embed/>
                </p:oleObj>
              </mc:Choice>
              <mc:Fallback>
                <p:oleObj name="公式" r:id="rId9" imgW="165028" imgH="22850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141663"/>
                        <a:ext cx="4159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204" name="Rectangle 23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2134" name="Object 22"/>
          <p:cNvGraphicFramePr>
            <a:graphicFrameLocks noChangeAspect="1"/>
          </p:cNvGraphicFramePr>
          <p:nvPr/>
        </p:nvGraphicFramePr>
        <p:xfrm>
          <a:off x="6227763" y="3141663"/>
          <a:ext cx="4365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19" name="公式" r:id="rId11" imgW="177646" imgH="241091" progId="Equation.3">
                  <p:embed/>
                </p:oleObj>
              </mc:Choice>
              <mc:Fallback>
                <p:oleObj name="公式" r:id="rId11" imgW="177646" imgH="241091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141663"/>
                        <a:ext cx="4365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2136" name="Object 24"/>
          <p:cNvGraphicFramePr>
            <a:graphicFrameLocks noChangeAspect="1"/>
          </p:cNvGraphicFramePr>
          <p:nvPr/>
        </p:nvGraphicFramePr>
        <p:xfrm>
          <a:off x="1331913" y="3644900"/>
          <a:ext cx="436562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0" name="公式" r:id="rId13" imgW="177646" imgH="241091" progId="Equation.3">
                  <p:embed/>
                </p:oleObj>
              </mc:Choice>
              <mc:Fallback>
                <p:oleObj name="公式" r:id="rId13" imgW="177646" imgH="241091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644900"/>
                        <a:ext cx="436562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2137" name="Object 25"/>
          <p:cNvGraphicFramePr>
            <a:graphicFrameLocks noChangeAspect="1"/>
          </p:cNvGraphicFramePr>
          <p:nvPr/>
        </p:nvGraphicFramePr>
        <p:xfrm>
          <a:off x="2268538" y="3644900"/>
          <a:ext cx="4159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21" name="公式" r:id="rId14" imgW="165028" imgH="228501" progId="Equation.3">
                  <p:embed/>
                </p:oleObj>
              </mc:Choice>
              <mc:Fallback>
                <p:oleObj name="公式" r:id="rId14" imgW="165028" imgH="228501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644900"/>
                        <a:ext cx="4159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776288" y="4461941"/>
            <a:ext cx="79105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+mn-ea"/>
              </a:rPr>
              <a:t>可以看出，应用鸽巢原理可以巧妙的解决看似复杂的问题，其</a:t>
            </a:r>
            <a:r>
              <a:rPr lang="zh-CN" altLang="en-US" sz="2800" b="1" dirty="0">
                <a:solidFill>
                  <a:srgbClr val="0000CC"/>
                </a:solidFill>
                <a:latin typeface="+mn-ea"/>
              </a:rPr>
              <a:t>关键是如何去构造问题中的“鸽子”和“鸽巢”</a:t>
            </a:r>
            <a:r>
              <a:rPr lang="en-US" altLang="zh-CN" sz="2800" b="1" dirty="0">
                <a:latin typeface="+mn-ea"/>
              </a:rPr>
              <a:t>.</a:t>
            </a:r>
            <a:r>
              <a:rPr lang="en-US" altLang="zh-CN" sz="2800" dirty="0">
                <a:latin typeface="+mn-ea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C3F284-D986-43B3-88AB-706D94B6734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29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051CF03-A236-40F7-BA59-E29EE82FFEB0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4180" y="123348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方程右端各项：</a:t>
            </a: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latin typeface="Times New Roman" panose="02020603050405020304" pitchFamily="18" charset="0"/>
              </a:rPr>
              <a:t>若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具有这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</a:rPr>
              <a:t>个性质中的</a:t>
            </a:r>
            <a:r>
              <a:rPr lang="en-US" altLang="zh-CN" dirty="0">
                <a:latin typeface="Times New Roman" panose="02020603050405020304" pitchFamily="18" charset="0"/>
              </a:rPr>
              <a:t>m</a:t>
            </a:r>
            <a:r>
              <a:rPr lang="zh-CN" altLang="en-US" dirty="0">
                <a:latin typeface="Times New Roman" panose="02020603050405020304" pitchFamily="18" charset="0"/>
              </a:rPr>
              <a:t>个，则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对方程左端的贡献为</a:t>
            </a:r>
            <a:r>
              <a:rPr lang="en-US" altLang="zh-CN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，而对方程右端的贡献为</a:t>
            </a:r>
            <a:r>
              <a:rPr lang="zh-CN" altLang="en-US" dirty="0"/>
              <a:t>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黑体" panose="02010609060101010101" pitchFamily="49" charset="-122"/>
              </a:rPr>
              <a:t>   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容斥原理</a:t>
            </a:r>
          </a:p>
        </p:txBody>
      </p:sp>
      <p:sp>
        <p:nvSpPr>
          <p:cNvPr id="1229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304" name="Rectangle 15"/>
          <p:cNvSpPr>
            <a:spLocks noChangeArrowheads="1"/>
          </p:cNvSpPr>
          <p:nvPr/>
        </p:nvSpPr>
        <p:spPr bwMode="auto">
          <a:xfrm>
            <a:off x="0" y="29527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081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73737"/>
              </p:ext>
            </p:extLst>
          </p:nvPr>
        </p:nvGraphicFramePr>
        <p:xfrm>
          <a:off x="1980729" y="4789189"/>
          <a:ext cx="5700712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7" name="公式" r:id="rId3" imgW="2616200" imgH="469900" progId="Equation.3">
                  <p:embed/>
                </p:oleObj>
              </mc:Choice>
              <mc:Fallback>
                <p:oleObj name="公式" r:id="rId3" imgW="2616200" imgH="4699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0729" y="4789189"/>
                        <a:ext cx="5700712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0081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606972"/>
              </p:ext>
            </p:extLst>
          </p:nvPr>
        </p:nvGraphicFramePr>
        <p:xfrm>
          <a:off x="1907704" y="6013152"/>
          <a:ext cx="23050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8" name="公式" r:id="rId5" imgW="901309" imgH="228501" progId="Equation.3">
                  <p:embed/>
                </p:oleObj>
              </mc:Choice>
              <mc:Fallback>
                <p:oleObj name="公式" r:id="rId5" imgW="901309" imgH="228501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6013152"/>
                        <a:ext cx="23050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4">
                <a:extLst>
                  <a:ext uri="{FF2B5EF4-FFF2-40B4-BE49-F238E27FC236}">
                    <a16:creationId xmlns:a16="http://schemas.microsoft.com/office/drawing/2014/main" id="{99EAE071-30DF-46CF-AF66-D2E9E7FD90D3}"/>
                  </a:ext>
                </a:extLst>
              </p:cNvPr>
              <p:cNvSpPr txBox="1"/>
              <p:nvPr/>
            </p:nvSpPr>
            <p:spPr bwMode="auto">
              <a:xfrm>
                <a:off x="755576" y="1819465"/>
                <a:ext cx="8104167" cy="1609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|−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−⋯+(−1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∩⋯∩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Object 14">
                <a:extLst>
                  <a:ext uri="{FF2B5EF4-FFF2-40B4-BE49-F238E27FC236}">
                    <a16:creationId xmlns:a16="http://schemas.microsoft.com/office/drawing/2014/main" id="{99EAE071-30DF-46CF-AF66-D2E9E7FD9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576" y="1819465"/>
                <a:ext cx="8104167" cy="1609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内容占位符 2"/>
          <p:cNvSpPr>
            <a:spLocks noGrp="1"/>
          </p:cNvSpPr>
          <p:nvPr>
            <p:ph idx="1"/>
          </p:nvPr>
        </p:nvSpPr>
        <p:spPr>
          <a:xfrm>
            <a:off x="642938" y="1285875"/>
            <a:ext cx="8032750" cy="10874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例</a:t>
            </a:r>
            <a:r>
              <a:rPr lang="en-US" altLang="zh-CN" dirty="0"/>
              <a:t>3.17</a:t>
            </a:r>
            <a:r>
              <a:rPr lang="zh-CN" altLang="en-US" dirty="0"/>
              <a:t>：证明任意给定的</a:t>
            </a:r>
            <a:r>
              <a:rPr lang="en-US" altLang="zh-CN" dirty="0"/>
              <a:t>52 </a:t>
            </a:r>
            <a:r>
              <a:rPr lang="zh-CN" altLang="en-US" dirty="0"/>
              <a:t>个整数中，总存在两个数，它们的和或差能被</a:t>
            </a:r>
            <a:r>
              <a:rPr lang="en-US" altLang="zh-CN" dirty="0"/>
              <a:t>100 </a:t>
            </a:r>
            <a:r>
              <a:rPr lang="zh-CN" altLang="en-US" dirty="0"/>
              <a:t>整除。</a:t>
            </a:r>
          </a:p>
        </p:txBody>
      </p:sp>
      <p:sp>
        <p:nvSpPr>
          <p:cNvPr id="84997" name="矩形 4"/>
          <p:cNvSpPr>
            <a:spLocks noChangeArrowheads="1"/>
          </p:cNvSpPr>
          <p:nvPr/>
        </p:nvSpPr>
        <p:spPr bwMode="auto">
          <a:xfrm>
            <a:off x="683568" y="2420888"/>
            <a:ext cx="8358187" cy="308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设此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个整数为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,…,a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/>
              <a:t>除以</a:t>
            </a:r>
            <a:r>
              <a:rPr lang="en-US" altLang="zh-CN" sz="2800" dirty="0"/>
              <a:t>100</a:t>
            </a:r>
            <a:r>
              <a:rPr lang="zh-CN" altLang="en-US" sz="2800" dirty="0"/>
              <a:t>的余数分别为</a:t>
            </a:r>
            <a:r>
              <a:rPr lang="en-US" altLang="zh-CN" sz="2800" dirty="0"/>
              <a:t>r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,r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,…,r</a:t>
            </a:r>
            <a:r>
              <a:rPr lang="en-US" altLang="zh-CN" sz="2800" baseline="-25000" dirty="0"/>
              <a:t>52</a:t>
            </a:r>
            <a:r>
              <a:rPr lang="en-US" altLang="zh-CN" sz="2800" dirty="0">
                <a:sym typeface="Euclid Symbol" pitchFamily="18" charset="2"/>
              </a:rPr>
              <a:t>{0,1,…,99}.</a:t>
            </a:r>
            <a:r>
              <a:rPr lang="zh-CN" altLang="en-US" sz="2800" dirty="0"/>
              <a:t>构造鸽子巢为</a:t>
            </a:r>
            <a:r>
              <a:rPr lang="en-US" altLang="zh-CN" sz="2800" dirty="0"/>
              <a:t>{0},{1,99},{2,98},{3,97},…,{49,51},{50}</a:t>
            </a:r>
          </a:p>
          <a:p>
            <a:pPr eaLnBrk="1" hangingPunct="1"/>
            <a:r>
              <a:rPr lang="zh-CN" altLang="en-US" sz="2800" dirty="0"/>
              <a:t>共</a:t>
            </a:r>
            <a:r>
              <a:rPr lang="en-US" altLang="zh-CN" sz="2800" dirty="0"/>
              <a:t>51</a:t>
            </a:r>
            <a:r>
              <a:rPr lang="zh-CN" altLang="en-US" sz="2800" dirty="0"/>
              <a:t>个，这</a:t>
            </a:r>
            <a:r>
              <a:rPr lang="en-US" altLang="zh-CN" sz="2800" dirty="0"/>
              <a:t>52</a:t>
            </a:r>
            <a:r>
              <a:rPr lang="zh-CN" altLang="en-US" sz="2800" dirty="0"/>
              <a:t>个余数必有</a:t>
            </a:r>
            <a:r>
              <a:rPr lang="en-US" altLang="zh-CN" sz="2800" dirty="0"/>
              <a:t>2</a:t>
            </a:r>
            <a:r>
              <a:rPr lang="zh-CN" altLang="en-US" sz="2800" dirty="0"/>
              <a:t>个落入同一个巢，比如说是</a:t>
            </a:r>
            <a:r>
              <a:rPr lang="en-US" altLang="zh-CN" sz="2800" dirty="0" err="1"/>
              <a:t>r</a:t>
            </a:r>
            <a:r>
              <a:rPr lang="en-US" altLang="zh-CN" sz="2800" baseline="-25000" dirty="0" err="1"/>
              <a:t>i</a:t>
            </a:r>
            <a:r>
              <a:rPr lang="en-US" altLang="zh-CN" sz="2800" baseline="-25000" dirty="0"/>
              <a:t>&gt;</a:t>
            </a:r>
            <a:r>
              <a:rPr lang="en-US" altLang="zh-CN" sz="2800" dirty="0" err="1"/>
              <a:t>r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,</a:t>
            </a:r>
            <a:r>
              <a:rPr lang="zh-CN" altLang="en-US" sz="2800" dirty="0"/>
              <a:t>若它俩余数相等则</a:t>
            </a:r>
            <a:r>
              <a:rPr lang="en-US" altLang="zh-CN" sz="2800" dirty="0" err="1"/>
              <a:t>a</a:t>
            </a:r>
            <a:r>
              <a:rPr lang="en-US" altLang="zh-CN" sz="2800" baseline="-25000" dirty="0" err="1"/>
              <a:t>i</a:t>
            </a:r>
            <a:r>
              <a:rPr lang="en-US" altLang="zh-CN" sz="2800" dirty="0" err="1"/>
              <a:t>-a</a:t>
            </a:r>
            <a:r>
              <a:rPr lang="en-US" altLang="zh-CN" sz="2800" baseline="-25000" dirty="0" err="1"/>
              <a:t>j</a:t>
            </a:r>
            <a:r>
              <a:rPr lang="zh-CN" altLang="en-US" sz="2800" dirty="0"/>
              <a:t>被</a:t>
            </a:r>
            <a:r>
              <a:rPr lang="en-US" altLang="zh-CN" sz="2800" dirty="0"/>
              <a:t>100</a:t>
            </a:r>
            <a:r>
              <a:rPr lang="zh-CN" altLang="en-US" sz="2800" dirty="0"/>
              <a:t>整除，否则</a:t>
            </a:r>
            <a:r>
              <a:rPr lang="en-US" altLang="zh-CN" sz="2800" dirty="0" err="1"/>
              <a:t>r</a:t>
            </a:r>
            <a:r>
              <a:rPr lang="en-US" altLang="zh-CN" sz="2800" baseline="-25000" dirty="0" err="1"/>
              <a:t>i</a:t>
            </a:r>
            <a:r>
              <a:rPr lang="en-US" altLang="zh-CN" sz="2800" dirty="0" err="1"/>
              <a:t>+r</a:t>
            </a:r>
            <a:r>
              <a:rPr lang="en-US" altLang="zh-CN" sz="2800" baseline="-25000" dirty="0" err="1"/>
              <a:t>j</a:t>
            </a:r>
            <a:r>
              <a:rPr lang="en-US" altLang="zh-CN" sz="2800" dirty="0"/>
              <a:t>=100</a:t>
            </a:r>
            <a:r>
              <a:rPr lang="zh-CN" altLang="en-US" sz="2800" dirty="0"/>
              <a:t>，此时</a:t>
            </a:r>
            <a:r>
              <a:rPr lang="en-US" altLang="zh-CN" sz="2800" dirty="0" err="1"/>
              <a:t>a</a:t>
            </a:r>
            <a:r>
              <a:rPr lang="en-US" altLang="zh-CN" sz="2800" baseline="-25000" dirty="0" err="1"/>
              <a:t>i</a:t>
            </a:r>
            <a:r>
              <a:rPr lang="en-US" altLang="zh-CN" sz="2800" dirty="0" err="1"/>
              <a:t>+a</a:t>
            </a:r>
            <a:r>
              <a:rPr lang="en-US" altLang="zh-CN" sz="2800" baseline="-25000" dirty="0" err="1"/>
              <a:t>j</a:t>
            </a:r>
            <a:r>
              <a:rPr lang="zh-CN" altLang="en-US" sz="2800" dirty="0"/>
              <a:t>被</a:t>
            </a:r>
            <a:r>
              <a:rPr lang="en-US" altLang="zh-CN" sz="2800" dirty="0"/>
              <a:t>100</a:t>
            </a:r>
            <a:r>
              <a:rPr lang="zh-CN" altLang="en-US" sz="2800" dirty="0"/>
              <a:t>整除。</a:t>
            </a:r>
          </a:p>
          <a:p>
            <a:pPr eaLnBrk="1" hangingPunct="1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295400" y="152400"/>
            <a:ext cx="6386513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kern="0"/>
              <a:t>鸽巢原理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0153912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611188" y="1323975"/>
            <a:ext cx="703269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8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3.18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边长为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的等边三角形内任意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个点，</a:t>
            </a:r>
          </a:p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至少有两个点，其距离不超过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zh-CN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．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611188" y="2420938"/>
            <a:ext cx="71294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sz="28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　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三条边的中点把等边三角形分成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个边长为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1/2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的等边三角形</a:t>
            </a:r>
            <a:r>
              <a:rPr lang="zh-CN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．</a:t>
            </a:r>
            <a:endParaRPr lang="zh-CN" altLang="en-US" sz="28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由鸽巢原理，任意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个点必有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个落入同一个，其距离不超过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1/2.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042193" y="38119"/>
            <a:ext cx="7273925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鸽巢原理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dirty="0"/>
              <a:t>鸽巢原理</a:t>
            </a:r>
          </a:p>
        </p:txBody>
      </p:sp>
      <p:sp>
        <p:nvSpPr>
          <p:cNvPr id="111619" name="内容占位符 2"/>
          <p:cNvSpPr>
            <a:spLocks noGrp="1"/>
          </p:cNvSpPr>
          <p:nvPr>
            <p:ph idx="4294967295"/>
          </p:nvPr>
        </p:nvSpPr>
        <p:spPr>
          <a:xfrm>
            <a:off x="500063" y="1143000"/>
            <a:ext cx="8175625" cy="2230438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例</a:t>
            </a:r>
            <a:r>
              <a:rPr lang="en-US" altLang="zh-CN" dirty="0"/>
              <a:t>3.19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、在边长为</a:t>
            </a:r>
            <a:r>
              <a:rPr lang="en-US" altLang="zh-CN" dirty="0"/>
              <a:t>2</a:t>
            </a:r>
            <a:r>
              <a:rPr lang="zh-CN" altLang="en-US" dirty="0"/>
              <a:t>的正方形中任取</a:t>
            </a:r>
            <a:r>
              <a:rPr lang="en-US" altLang="zh-CN" dirty="0"/>
              <a:t>5 </a:t>
            </a:r>
            <a:r>
              <a:rPr lang="zh-CN" altLang="en-US" dirty="0"/>
              <a:t>点，证明：存在</a:t>
            </a:r>
            <a:r>
              <a:rPr lang="en-US" altLang="zh-CN" dirty="0"/>
              <a:t>2 </a:t>
            </a:r>
            <a:r>
              <a:rPr lang="zh-CN" altLang="en-US" dirty="0"/>
              <a:t>点其间距离不超过</a:t>
            </a:r>
            <a:r>
              <a:rPr lang="en-US" altLang="zh-CN" dirty="0"/>
              <a:t>2</a:t>
            </a:r>
            <a:r>
              <a:rPr lang="en-US" altLang="zh-CN" baseline="30000" dirty="0"/>
              <a:t>1/2</a:t>
            </a:r>
            <a:endParaRPr lang="zh-CN" altLang="en-US" baseline="30000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dirty="0"/>
              <a:t>2</a:t>
            </a:r>
            <a:r>
              <a:rPr lang="zh-CN" altLang="en-US" dirty="0"/>
              <a:t>、在边长为</a:t>
            </a:r>
            <a:r>
              <a:rPr lang="en-US" altLang="zh-CN" dirty="0"/>
              <a:t>1 </a:t>
            </a:r>
            <a:r>
              <a:rPr lang="zh-CN" altLang="en-US" dirty="0"/>
              <a:t>的正三角形中任取</a:t>
            </a:r>
            <a:r>
              <a:rPr lang="en-US" altLang="zh-CN" dirty="0"/>
              <a:t>10 </a:t>
            </a:r>
            <a:r>
              <a:rPr lang="zh-CN" altLang="en-US" dirty="0"/>
              <a:t>点，证明：存在</a:t>
            </a:r>
            <a:r>
              <a:rPr lang="en-US" altLang="zh-CN" dirty="0"/>
              <a:t>2 </a:t>
            </a:r>
            <a:r>
              <a:rPr lang="zh-CN" altLang="en-US" dirty="0"/>
              <a:t>点其间距离不超过</a:t>
            </a:r>
            <a:r>
              <a:rPr lang="en-US" altLang="zh-CN" dirty="0"/>
              <a:t>1/3</a:t>
            </a:r>
            <a:endParaRPr lang="zh-CN" altLang="en-US" dirty="0"/>
          </a:p>
        </p:txBody>
      </p:sp>
      <p:pic>
        <p:nvPicPr>
          <p:cNvPr id="111621" name="Picture 6" descr="pain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82663"/>
            <a:ext cx="8229600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94" y="3403601"/>
            <a:ext cx="25146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6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73438"/>
            <a:ext cx="30003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140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3DEF5F0-A447-46A6-9FCB-83439ADAF07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42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964466-DB6B-43DF-A45D-A0C41B00BB8A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318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642350" cy="5040312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3.20 </a:t>
            </a:r>
            <a:r>
              <a:rPr lang="zh-CN" altLang="en-US">
                <a:latin typeface="Times New Roman" panose="02020603050405020304" pitchFamily="18" charset="0"/>
              </a:rPr>
              <a:t>设                   是正整数序列，则至少存在整数 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zh-CN" altLang="en-US">
                <a:latin typeface="Times New Roman" panose="02020603050405020304" pitchFamily="18" charset="0"/>
              </a:rPr>
              <a:t>和                            ，使得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证 构造部分和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>
                <a:latin typeface="Times New Roman" panose="02020603050405020304" pitchFamily="18" charset="0"/>
              </a:rPr>
              <a:t>(1) </a:t>
            </a:r>
            <a:r>
              <a:rPr lang="zh-CN" altLang="en-US">
                <a:latin typeface="Times New Roman" panose="02020603050405020304" pitchFamily="18" charset="0"/>
              </a:rPr>
              <a:t>若存在</a:t>
            </a:r>
            <a:r>
              <a:rPr lang="en-US" altLang="zh-CN">
                <a:latin typeface="Times New Roman" panose="02020603050405020304" pitchFamily="18" charset="0"/>
              </a:rPr>
              <a:t>h</a:t>
            </a:r>
            <a:r>
              <a:rPr lang="zh-CN" altLang="en-US">
                <a:latin typeface="Times New Roman" panose="02020603050405020304" pitchFamily="18" charset="0"/>
              </a:rPr>
              <a:t>，使得          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此时取                     </a:t>
            </a:r>
            <a:r>
              <a:rPr lang="en-US" altLang="zh-CN">
                <a:latin typeface="Times New Roman" panose="02020603050405020304" pitchFamily="18" charset="0"/>
              </a:rPr>
              <a:t>, </a:t>
            </a:r>
            <a:r>
              <a:rPr lang="zh-CN" altLang="en-US">
                <a:latin typeface="Times New Roman" panose="02020603050405020304" pitchFamily="18" charset="0"/>
              </a:rPr>
              <a:t>即可</a:t>
            </a:r>
            <a:r>
              <a:rPr lang="en-US" altLang="zh-CN">
                <a:latin typeface="Times New Roman" panose="02020603050405020304" pitchFamily="18" charset="0"/>
              </a:rPr>
              <a:t>.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/>
              <a:t>     </a:t>
            </a:r>
            <a:r>
              <a:rPr lang="en-US" altLang="zh-CN">
                <a:latin typeface="Times New Roman" panose="02020603050405020304" pitchFamily="18" charset="0"/>
              </a:rPr>
              <a:t>(2)</a:t>
            </a:r>
            <a:r>
              <a:rPr lang="zh-CN" altLang="en-US">
                <a:latin typeface="Times New Roman" panose="02020603050405020304" pitchFamily="18" charset="0"/>
              </a:rPr>
              <a:t>若不存在</a:t>
            </a:r>
            <a:r>
              <a:rPr lang="en-US" altLang="zh-CN">
                <a:latin typeface="Times New Roman" panose="02020603050405020304" pitchFamily="18" charset="0"/>
              </a:rPr>
              <a:t>h</a:t>
            </a:r>
            <a:r>
              <a:rPr lang="zh-CN" altLang="en-US">
                <a:latin typeface="Times New Roman" panose="02020603050405020304" pitchFamily="18" charset="0"/>
              </a:rPr>
              <a:t>，使得          ，这时存在                    </a:t>
            </a:r>
            <a:r>
              <a:rPr lang="en-US" altLang="zh-CN">
                <a:latin typeface="Times New Roman" panose="02020603050405020304" pitchFamily="18" charset="0"/>
              </a:rPr>
              <a:t>,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en-US" altLang="zh-CN">
                <a:latin typeface="Times New Roman" panose="02020603050405020304" pitchFamily="18" charset="0"/>
              </a:rPr>
              <a:t>     </a:t>
            </a:r>
            <a:r>
              <a:rPr lang="zh-CN" altLang="en-US">
                <a:latin typeface="Times New Roman" panose="02020603050405020304" pitchFamily="18" charset="0"/>
              </a:rPr>
              <a:t>其被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>
                <a:latin typeface="Times New Roman" panose="02020603050405020304" pitchFamily="18" charset="0"/>
              </a:rPr>
              <a:t>除所得的余数相等，</a:t>
            </a:r>
            <a:r>
              <a:rPr lang="zh-CN" altLang="en-US"/>
              <a:t>所以 </a:t>
            </a:r>
            <a:r>
              <a:rPr lang="zh-CN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9421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sp>
        <p:nvSpPr>
          <p:cNvPr id="9421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2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2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2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2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4224" name="Object 14"/>
          <p:cNvGraphicFramePr>
            <a:graphicFrameLocks noChangeAspect="1"/>
          </p:cNvGraphicFramePr>
          <p:nvPr/>
        </p:nvGraphicFramePr>
        <p:xfrm>
          <a:off x="2411413" y="1443038"/>
          <a:ext cx="18002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7" name="公式" r:id="rId3" imgW="787400" imgH="228600" progId="Equation.3">
                  <p:embed/>
                </p:oleObj>
              </mc:Choice>
              <mc:Fallback>
                <p:oleObj name="公式" r:id="rId3" imgW="787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443038"/>
                        <a:ext cx="1800225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5" name="Object 16"/>
          <p:cNvGraphicFramePr>
            <a:graphicFrameLocks noChangeAspect="1"/>
          </p:cNvGraphicFramePr>
          <p:nvPr/>
        </p:nvGraphicFramePr>
        <p:xfrm>
          <a:off x="2051050" y="1989138"/>
          <a:ext cx="23749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8" name="公式" r:id="rId5" imgW="1016000" imgH="203200" progId="Equation.3">
                  <p:embed/>
                </p:oleObj>
              </mc:Choice>
              <mc:Fallback>
                <p:oleObj name="公式" r:id="rId5" imgW="1016000" imgH="203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989138"/>
                        <a:ext cx="23749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6" name="Object 18"/>
          <p:cNvGraphicFramePr>
            <a:graphicFrameLocks noChangeAspect="1"/>
          </p:cNvGraphicFramePr>
          <p:nvPr/>
        </p:nvGraphicFramePr>
        <p:xfrm>
          <a:off x="2627313" y="2520950"/>
          <a:ext cx="345122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99" name="公式" r:id="rId7" imgW="1536700" imgH="228600" progId="Equation.3">
                  <p:embed/>
                </p:oleObj>
              </mc:Choice>
              <mc:Fallback>
                <p:oleObj name="公式" r:id="rId7" imgW="15367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20950"/>
                        <a:ext cx="345122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31892" name="Object 20"/>
          <p:cNvGraphicFramePr>
            <a:graphicFrameLocks noChangeAspect="1"/>
          </p:cNvGraphicFramePr>
          <p:nvPr/>
        </p:nvGraphicFramePr>
        <p:xfrm>
          <a:off x="1187450" y="3716338"/>
          <a:ext cx="68754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0" name="公式" r:id="rId9" imgW="2908300" imgH="228600" progId="Equation.3">
                  <p:embed/>
                </p:oleObj>
              </mc:Choice>
              <mc:Fallback>
                <p:oleObj name="公式" r:id="rId9" imgW="29083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716338"/>
                        <a:ext cx="68754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8" name="Rectangle 2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31894" name="Object 22"/>
          <p:cNvGraphicFramePr>
            <a:graphicFrameLocks noChangeAspect="1"/>
          </p:cNvGraphicFramePr>
          <p:nvPr/>
        </p:nvGraphicFramePr>
        <p:xfrm>
          <a:off x="3779838" y="4365625"/>
          <a:ext cx="798512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1" name="公式" r:id="rId11" imgW="381000" imgH="228600" progId="Equation.3">
                  <p:embed/>
                </p:oleObj>
              </mc:Choice>
              <mc:Fallback>
                <p:oleObj name="公式" r:id="rId11" imgW="3810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365625"/>
                        <a:ext cx="798512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31896" name="Object 24"/>
          <p:cNvGraphicFramePr>
            <a:graphicFrameLocks noChangeAspect="1"/>
          </p:cNvGraphicFramePr>
          <p:nvPr/>
        </p:nvGraphicFramePr>
        <p:xfrm>
          <a:off x="4067175" y="4941888"/>
          <a:ext cx="798513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2" name="公式" r:id="rId13" imgW="381000" imgH="228600" progId="Equation.3">
                  <p:embed/>
                </p:oleObj>
              </mc:Choice>
              <mc:Fallback>
                <p:oleObj name="公式" r:id="rId13" imgW="3810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941888"/>
                        <a:ext cx="798513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31" name="Rectangle 2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31897" name="Object 25"/>
              <p:cNvSpPr txBox="1"/>
              <p:nvPr/>
            </p:nvSpPr>
            <p:spPr bwMode="auto">
              <a:xfrm>
                <a:off x="6659563" y="4941888"/>
                <a:ext cx="1727200" cy="517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sty m:val="p"/>
                        </m:rP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31897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563" y="4941888"/>
                <a:ext cx="1727200" cy="517525"/>
              </a:xfrm>
              <a:prstGeom prst="rect">
                <a:avLst/>
              </a:prstGeom>
              <a:blipFill>
                <a:blip r:embed="rId14"/>
                <a:stretch>
                  <a:fillRect b="-70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33" name="Rectangle 30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31901" name="Object 29"/>
          <p:cNvGraphicFramePr>
            <a:graphicFrameLocks noChangeAspect="1"/>
          </p:cNvGraphicFramePr>
          <p:nvPr/>
        </p:nvGraphicFramePr>
        <p:xfrm>
          <a:off x="5867400" y="4365625"/>
          <a:ext cx="18732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03" name="公式" r:id="rId15" imgW="736600" imgH="203200" progId="Equation.3">
                  <p:embed/>
                </p:oleObj>
              </mc:Choice>
              <mc:Fallback>
                <p:oleObj name="公式" r:id="rId15" imgW="736600" imgH="2032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365625"/>
                        <a:ext cx="18732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8A732D-B5B1-4163-B5DA-04ABA4322B16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52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E358CA-9204-43FC-B606-FE2E51DC62B3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黑体" panose="02010609060101010101" pitchFamily="49" charset="-122"/>
              </a:rPr>
              <a:t>令</a:t>
            </a:r>
            <a:r>
              <a:rPr lang="en-US" altLang="zh-CN" dirty="0">
                <a:latin typeface="黑体" panose="02010609060101010101" pitchFamily="49" charset="-122"/>
              </a:rPr>
              <a:t>k=</a:t>
            </a:r>
            <a:r>
              <a:rPr lang="en-US" altLang="zh-CN" dirty="0" err="1">
                <a:latin typeface="黑体" panose="02010609060101010101" pitchFamily="49" charset="-122"/>
              </a:rPr>
              <a:t>t,l</a:t>
            </a:r>
            <a:r>
              <a:rPr lang="en-US" altLang="zh-CN" dirty="0">
                <a:latin typeface="黑体" panose="02010609060101010101" pitchFamily="49" charset="-122"/>
              </a:rPr>
              <a:t>=r</a:t>
            </a:r>
            <a:r>
              <a:rPr lang="zh-CN" altLang="en-US" dirty="0">
                <a:latin typeface="黑体" panose="02010609060101010101" pitchFamily="49" charset="-122"/>
              </a:rPr>
              <a:t>即为所求</a:t>
            </a:r>
            <a:endParaRPr lang="zh-CN" altLang="zh-CN" dirty="0">
              <a:latin typeface="黑体" panose="02010609060101010101" pitchFamily="49" charset="-122"/>
            </a:endParaRPr>
          </a:p>
        </p:txBody>
      </p:sp>
      <p:sp>
        <p:nvSpPr>
          <p:cNvPr id="9523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鸽巢原理</a:t>
            </a:r>
          </a:p>
        </p:txBody>
      </p:sp>
      <p:sp>
        <p:nvSpPr>
          <p:cNvPr id="9523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3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5248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49" name="Object 14"/>
              <p:cNvSpPr txBox="1"/>
              <p:nvPr/>
            </p:nvSpPr>
            <p:spPr bwMode="auto">
              <a:xfrm>
                <a:off x="1104899" y="1682428"/>
                <a:ext cx="6767513" cy="110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           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249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899" y="1682428"/>
                <a:ext cx="6767513" cy="11001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40080" name="Object 16"/>
              <p:cNvSpPr txBox="1"/>
              <p:nvPr/>
            </p:nvSpPr>
            <p:spPr bwMode="auto">
              <a:xfrm>
                <a:off x="2411760" y="2659676"/>
                <a:ext cx="2233612" cy="542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40080" name="Object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760" y="2659676"/>
                <a:ext cx="2233612" cy="542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10FE375-97F4-428B-99C6-FB15EAD272A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625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EB0111-DCE8-47B8-814F-117CE12D1EA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10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3.22 </a:t>
            </a:r>
            <a:r>
              <a:rPr lang="zh-CN" altLang="en-US" dirty="0">
                <a:latin typeface="Times New Roman" panose="02020603050405020304" pitchFamily="18" charset="0"/>
              </a:rPr>
              <a:t>设              为三个任意的整数，          为       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       的任一排列，则                                 中至少有一个是偶数。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证             中至少有两个数的奇、偶性相同。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   不妨设        同为奇数。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  故        中至少有一个是奇数。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  所以                    中至少有一个是偶数。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graphicFrame>
        <p:nvGraphicFramePr>
          <p:cNvPr id="96262" name="Object 14"/>
          <p:cNvGraphicFramePr>
            <a:graphicFrameLocks noChangeAspect="1"/>
          </p:cNvGraphicFramePr>
          <p:nvPr/>
        </p:nvGraphicFramePr>
        <p:xfrm>
          <a:off x="2354263" y="1311275"/>
          <a:ext cx="129698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0" name="公式" r:id="rId3" imgW="558800" imgH="228600" progId="Equation.3">
                  <p:embed/>
                </p:oleObj>
              </mc:Choice>
              <mc:Fallback>
                <p:oleObj name="公式" r:id="rId3" imgW="5588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263" y="1311275"/>
                        <a:ext cx="1296987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16"/>
          <p:cNvGraphicFramePr>
            <a:graphicFrameLocks noChangeAspect="1"/>
          </p:cNvGraphicFramePr>
          <p:nvPr/>
        </p:nvGraphicFramePr>
        <p:xfrm>
          <a:off x="6732588" y="1341438"/>
          <a:ext cx="8699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1" name="公式" r:id="rId5" imgW="406224" imgH="228501" progId="Equation.3">
                  <p:embed/>
                </p:oleObj>
              </mc:Choice>
              <mc:Fallback>
                <p:oleObj name="公式" r:id="rId5" imgW="406224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1341438"/>
                        <a:ext cx="8699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4" name="Object 18"/>
          <p:cNvGraphicFramePr>
            <a:graphicFrameLocks noChangeAspect="1"/>
          </p:cNvGraphicFramePr>
          <p:nvPr/>
        </p:nvGraphicFramePr>
        <p:xfrm>
          <a:off x="827088" y="1916113"/>
          <a:ext cx="1296987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2" name="公式" r:id="rId7" imgW="558800" imgH="228600" progId="Equation.3">
                  <p:embed/>
                </p:oleObj>
              </mc:Choice>
              <mc:Fallback>
                <p:oleObj name="公式" r:id="rId7" imgW="5588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916113"/>
                        <a:ext cx="1296987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20"/>
          <p:cNvGraphicFramePr>
            <a:graphicFrameLocks noChangeAspect="1"/>
          </p:cNvGraphicFramePr>
          <p:nvPr/>
        </p:nvGraphicFramePr>
        <p:xfrm>
          <a:off x="4716463" y="1944688"/>
          <a:ext cx="29511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3" name="公式" r:id="rId9" imgW="1358900" imgH="228600" progId="Equation.3">
                  <p:embed/>
                </p:oleObj>
              </mc:Choice>
              <mc:Fallback>
                <p:oleObj name="公式" r:id="rId9" imgW="13589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944688"/>
                        <a:ext cx="29511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1110" name="Object 22"/>
          <p:cNvGraphicFramePr>
            <a:graphicFrameLocks noChangeAspect="1"/>
          </p:cNvGraphicFramePr>
          <p:nvPr/>
        </p:nvGraphicFramePr>
        <p:xfrm>
          <a:off x="1331913" y="3068638"/>
          <a:ext cx="1223962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4" name="公式" r:id="rId11" imgW="558800" imgH="228600" progId="Equation.3">
                  <p:embed/>
                </p:oleObj>
              </mc:Choice>
              <mc:Fallback>
                <p:oleObj name="公式" r:id="rId11" imgW="5588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068638"/>
                        <a:ext cx="1223962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1112" name="Object 24"/>
          <p:cNvGraphicFramePr>
            <a:graphicFrameLocks noChangeAspect="1"/>
          </p:cNvGraphicFramePr>
          <p:nvPr/>
        </p:nvGraphicFramePr>
        <p:xfrm>
          <a:off x="2411413" y="3716338"/>
          <a:ext cx="7921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5" name="公式" r:id="rId12" imgW="368140" imgH="215806" progId="Equation.3">
                  <p:embed/>
                </p:oleObj>
              </mc:Choice>
              <mc:Fallback>
                <p:oleObj name="公式" r:id="rId12" imgW="368140" imgH="215806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3716338"/>
                        <a:ext cx="7921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1116" name="Object 28"/>
          <p:cNvGraphicFramePr>
            <a:graphicFrameLocks noChangeAspect="1"/>
          </p:cNvGraphicFramePr>
          <p:nvPr/>
        </p:nvGraphicFramePr>
        <p:xfrm>
          <a:off x="1547813" y="4292600"/>
          <a:ext cx="719137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6" name="公式" r:id="rId14" imgW="342603" imgH="215713" progId="Equation.3">
                  <p:embed/>
                </p:oleObj>
              </mc:Choice>
              <mc:Fallback>
                <p:oleObj name="公式" r:id="rId14" imgW="342603" imgH="215713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4292600"/>
                        <a:ext cx="719137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41118" name="Object 30"/>
          <p:cNvGraphicFramePr>
            <a:graphicFrameLocks noChangeAspect="1"/>
          </p:cNvGraphicFramePr>
          <p:nvPr/>
        </p:nvGraphicFramePr>
        <p:xfrm>
          <a:off x="1979613" y="4868863"/>
          <a:ext cx="18605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7" name="公式" r:id="rId16" imgW="888614" imgH="215806" progId="Equation.3">
                  <p:embed/>
                </p:oleObj>
              </mc:Choice>
              <mc:Fallback>
                <p:oleObj name="公式" r:id="rId16" imgW="888614" imgH="215806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868863"/>
                        <a:ext cx="18605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0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DECCD1-0E51-4D0B-87D1-211531C6493B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728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B60400E-67D0-4C3D-97AC-ED0653DC608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31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例</a:t>
            </a:r>
            <a:r>
              <a:rPr lang="en-US" altLang="zh-CN">
                <a:latin typeface="Times New Roman" panose="02020603050405020304" pitchFamily="18" charset="0"/>
              </a:rPr>
              <a:t>3.23 </a:t>
            </a:r>
            <a:r>
              <a:rPr lang="zh-CN" altLang="en-US">
                <a:latin typeface="Times New Roman" panose="02020603050405020304" pitchFamily="18" charset="0"/>
              </a:rPr>
              <a:t>设                  是由</a:t>
            </a:r>
            <a:r>
              <a:rPr lang="en-US" altLang="zh-CN">
                <a:latin typeface="Times New Roman" panose="02020603050405020304" pitchFamily="18" charset="0"/>
              </a:rPr>
              <a:t>1,2</a:t>
            </a:r>
            <a:r>
              <a:rPr lang="zh-CN" altLang="en-US">
                <a:latin typeface="Times New Roman" panose="02020603050405020304" pitchFamily="18" charset="0"/>
              </a:rPr>
              <a:t>组成的序列，已知从其中任意一个数开始的顺序</a:t>
            </a:r>
            <a:r>
              <a:rPr lang="en-US" altLang="zh-CN">
                <a:latin typeface="Times New Roman" panose="02020603050405020304" pitchFamily="18" charset="0"/>
              </a:rPr>
              <a:t>10</a:t>
            </a:r>
            <a:r>
              <a:rPr lang="zh-CN" altLang="en-US">
                <a:latin typeface="Times New Roman" panose="02020603050405020304" pitchFamily="18" charset="0"/>
              </a:rPr>
              <a:t>个数的和不超过</a:t>
            </a:r>
            <a:r>
              <a:rPr lang="en-US" altLang="zh-CN">
                <a:latin typeface="Times New Roman" panose="02020603050405020304" pitchFamily="18" charset="0"/>
              </a:rPr>
              <a:t>16</a:t>
            </a:r>
            <a:r>
              <a:rPr lang="zh-CN" altLang="en-US">
                <a:latin typeface="Times New Roman" panose="02020603050405020304" pitchFamily="18" charset="0"/>
              </a:rPr>
              <a:t>，即对                ，恒有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则存在                   ，使得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解 作序列 	</a:t>
            </a:r>
          </a:p>
        </p:txBody>
      </p:sp>
      <p:sp>
        <p:nvSpPr>
          <p:cNvPr id="9728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sp>
        <p:nvSpPr>
          <p:cNvPr id="9728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8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8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8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7295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7296" name="Object 14"/>
          <p:cNvGraphicFramePr>
            <a:graphicFrameLocks noChangeAspect="1"/>
          </p:cNvGraphicFramePr>
          <p:nvPr/>
        </p:nvGraphicFramePr>
        <p:xfrm>
          <a:off x="2339975" y="1341438"/>
          <a:ext cx="18732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7" name="公式" r:id="rId3" imgW="850900" imgH="228600" progId="Equation.3">
                  <p:embed/>
                </p:oleObj>
              </mc:Choice>
              <mc:Fallback>
                <p:oleObj name="公式" r:id="rId3" imgW="8509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341438"/>
                        <a:ext cx="18732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7" name="Rectangle 17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7298" name="Object 16"/>
          <p:cNvGraphicFramePr>
            <a:graphicFrameLocks noChangeAspect="1"/>
          </p:cNvGraphicFramePr>
          <p:nvPr/>
        </p:nvGraphicFramePr>
        <p:xfrm>
          <a:off x="1714500" y="2357438"/>
          <a:ext cx="1381125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8" name="公式" r:id="rId5" imgW="621760" imgH="177646" progId="Equation.3">
                  <p:embed/>
                </p:oleObj>
              </mc:Choice>
              <mc:Fallback>
                <p:oleObj name="公式" r:id="rId5" imgW="621760" imgH="177646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2357438"/>
                        <a:ext cx="1381125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99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7300" name="Object 18"/>
          <p:cNvGraphicFramePr>
            <a:graphicFrameLocks noChangeAspect="1"/>
          </p:cNvGraphicFramePr>
          <p:nvPr/>
        </p:nvGraphicFramePr>
        <p:xfrm>
          <a:off x="2195513" y="2924175"/>
          <a:ext cx="35226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9" name="公式" r:id="rId7" imgW="1473200" imgH="228600" progId="Equation.3">
                  <p:embed/>
                </p:oleObj>
              </mc:Choice>
              <mc:Fallback>
                <p:oleObj name="公式" r:id="rId7" imgW="1473200" imgH="228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924175"/>
                        <a:ext cx="352266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1" name="Rectangle 21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7302" name="Object 20"/>
          <p:cNvGraphicFramePr>
            <a:graphicFrameLocks noChangeAspect="1"/>
          </p:cNvGraphicFramePr>
          <p:nvPr/>
        </p:nvGraphicFramePr>
        <p:xfrm>
          <a:off x="1908175" y="3573463"/>
          <a:ext cx="196373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10" name="公式" r:id="rId9" imgW="774364" imgH="215806" progId="Equation.3">
                  <p:embed/>
                </p:oleObj>
              </mc:Choice>
              <mc:Fallback>
                <p:oleObj name="公式" r:id="rId9" imgW="774364" imgH="215806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3573463"/>
                        <a:ext cx="1963738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3" name="Rectangle 2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7304" name="Object 22"/>
          <p:cNvGraphicFramePr>
            <a:graphicFrameLocks noChangeAspect="1"/>
          </p:cNvGraphicFramePr>
          <p:nvPr/>
        </p:nvGraphicFramePr>
        <p:xfrm>
          <a:off x="2085975" y="4149725"/>
          <a:ext cx="382111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11" name="公式" r:id="rId11" imgW="1536700" imgH="228600" progId="Equation.3">
                  <p:embed/>
                </p:oleObj>
              </mc:Choice>
              <mc:Fallback>
                <p:oleObj name="公式" r:id="rId11" imgW="15367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4149725"/>
                        <a:ext cx="3821113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5" name="Rectangle 2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3160" name="Object 24"/>
          <p:cNvGraphicFramePr>
            <a:graphicFrameLocks noChangeAspect="1"/>
          </p:cNvGraphicFramePr>
          <p:nvPr/>
        </p:nvGraphicFramePr>
        <p:xfrm>
          <a:off x="1062038" y="5373688"/>
          <a:ext cx="7307262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12" name="公式" r:id="rId13" imgW="3060700" imgH="228600" progId="Equation.3">
                  <p:embed/>
                </p:oleObj>
              </mc:Choice>
              <mc:Fallback>
                <p:oleObj name="公式" r:id="rId13" imgW="3060700" imgH="2286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5373688"/>
                        <a:ext cx="7307262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3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A387815-8DE3-4F61-874A-A47149DAB514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830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34CE905-DB7C-44F2-8FAE-AD9DB7960A8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4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3414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由于            ，故                            。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sz="1400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考虑</a:t>
            </a:r>
          </a:p>
          <a:p>
            <a:pPr marL="571500" indent="-571500" algn="just" eaLnBrk="1" hangingPunct="1">
              <a:spcBef>
                <a:spcPct val="60000"/>
              </a:spcBef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由                                  知至少有两项相等。但 </a:t>
            </a:r>
          </a:p>
          <a:p>
            <a:pPr marL="571500" indent="-571500" algn="just" eaLnBrk="1" hangingPunct="1">
              <a:spcBef>
                <a:spcPct val="60000"/>
              </a:spcBef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                            ，</a:t>
            </a:r>
          </a:p>
        </p:txBody>
      </p:sp>
      <p:sp>
        <p:nvSpPr>
          <p:cNvPr id="9830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</a:t>
            </a:r>
          </a:p>
        </p:txBody>
      </p:sp>
      <p:sp>
        <p:nvSpPr>
          <p:cNvPr id="9831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1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8320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21" name="Object 14"/>
          <p:cNvGraphicFramePr>
            <a:graphicFrameLocks noChangeAspect="1"/>
          </p:cNvGraphicFramePr>
          <p:nvPr/>
        </p:nvGraphicFramePr>
        <p:xfrm>
          <a:off x="1763713" y="1341438"/>
          <a:ext cx="10017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4" name="公式" r:id="rId3" imgW="406224" imgH="228501" progId="Equation.3">
                  <p:embed/>
                </p:oleObj>
              </mc:Choice>
              <mc:Fallback>
                <p:oleObj name="公式" r:id="rId3" imgW="406224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1341438"/>
                        <a:ext cx="10017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2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8323" name="Object 16"/>
          <p:cNvGraphicFramePr>
            <a:graphicFrameLocks noChangeAspect="1"/>
          </p:cNvGraphicFramePr>
          <p:nvPr/>
        </p:nvGraphicFramePr>
        <p:xfrm>
          <a:off x="3708400" y="1311275"/>
          <a:ext cx="28082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5" name="公式" r:id="rId5" imgW="1079500" imgH="228600" progId="Equation.3">
                  <p:embed/>
                </p:oleObj>
              </mc:Choice>
              <mc:Fallback>
                <p:oleObj name="公式" r:id="rId5" imgW="10795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311275"/>
                        <a:ext cx="2808288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4" name="Rectangle 19"/>
          <p:cNvSpPr>
            <a:spLocks noChangeArrowheads="1"/>
          </p:cNvSpPr>
          <p:nvPr/>
        </p:nvSpPr>
        <p:spPr bwMode="auto">
          <a:xfrm>
            <a:off x="0" y="32242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4178" name="Object 18"/>
          <p:cNvGraphicFramePr>
            <a:graphicFrameLocks noChangeAspect="1"/>
          </p:cNvGraphicFramePr>
          <p:nvPr/>
        </p:nvGraphicFramePr>
        <p:xfrm>
          <a:off x="900113" y="1916113"/>
          <a:ext cx="7056437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6" name="公式" r:id="rId7" imgW="2857500" imgH="647700" progId="Equation.3">
                  <p:embed/>
                </p:oleObj>
              </mc:Choice>
              <mc:Fallback>
                <p:oleObj name="公式" r:id="rId7" imgW="2857500" imgH="6477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916113"/>
                        <a:ext cx="7056437" cy="161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6" name="Rectangle 21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4180" name="Object 20"/>
          <p:cNvGraphicFramePr>
            <a:graphicFrameLocks noChangeAspect="1"/>
          </p:cNvGraphicFramePr>
          <p:nvPr/>
        </p:nvGraphicFramePr>
        <p:xfrm>
          <a:off x="1763713" y="3644900"/>
          <a:ext cx="61817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7" name="公式" r:id="rId9" imgW="2654300" imgH="228600" progId="Equation.3">
                  <p:embed/>
                </p:oleObj>
              </mc:Choice>
              <mc:Fallback>
                <p:oleObj name="公式" r:id="rId9" imgW="2654300" imgH="2286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644900"/>
                        <a:ext cx="618172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28" name="Rectangle 23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4182" name="Object 22"/>
          <p:cNvGraphicFramePr>
            <a:graphicFrameLocks noChangeAspect="1"/>
          </p:cNvGraphicFramePr>
          <p:nvPr/>
        </p:nvGraphicFramePr>
        <p:xfrm>
          <a:off x="1403350" y="4437063"/>
          <a:ext cx="33845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8" name="公式" r:id="rId11" imgW="1600200" imgH="228600" progId="Equation.3">
                  <p:embed/>
                </p:oleObj>
              </mc:Choice>
              <mc:Fallback>
                <p:oleObj name="公式" r:id="rId11" imgW="16002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4437063"/>
                        <a:ext cx="338455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0" name="Rectangle 2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4185" name="Object 25"/>
          <p:cNvGraphicFramePr>
            <a:graphicFrameLocks noChangeAspect="1"/>
          </p:cNvGraphicFramePr>
          <p:nvPr/>
        </p:nvGraphicFramePr>
        <p:xfrm>
          <a:off x="900113" y="5013325"/>
          <a:ext cx="30241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39" name="公式" r:id="rId13" imgW="1079500" imgH="228600" progId="Equation.3">
                  <p:embed/>
                </p:oleObj>
              </mc:Choice>
              <mc:Fallback>
                <p:oleObj name="公式" r:id="rId13" imgW="10795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013325"/>
                        <a:ext cx="3024187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32" name="Rectangle 2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4187" name="Object 27"/>
          <p:cNvGraphicFramePr>
            <a:graphicFrameLocks noChangeAspect="1"/>
          </p:cNvGraphicFramePr>
          <p:nvPr/>
        </p:nvGraphicFramePr>
        <p:xfrm>
          <a:off x="4140200" y="5084763"/>
          <a:ext cx="46815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40" name="公式" r:id="rId15" imgW="1968500" imgH="228600" progId="Equation.3">
                  <p:embed/>
                </p:oleObj>
              </mc:Choice>
              <mc:Fallback>
                <p:oleObj name="公式" r:id="rId15" imgW="19685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084763"/>
                        <a:ext cx="4681538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F30F49C-8A07-4A4B-898B-333C1947578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9933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7AE1837-9C36-4161-B592-A0692AE7FEB2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51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/>
              <a:t>所以存在                                   ，使得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sz="160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/>
              <a:t>     即有</a:t>
            </a:r>
          </a:p>
        </p:txBody>
      </p:sp>
      <p:sp>
        <p:nvSpPr>
          <p:cNvPr id="9933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鸽巢原理</a:t>
            </a:r>
          </a:p>
        </p:txBody>
      </p:sp>
      <p:sp>
        <p:nvSpPr>
          <p:cNvPr id="9933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3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4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5" name="Rectangle 1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9346" name="Rectangle 2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47" name="Object 19"/>
          <p:cNvGraphicFramePr>
            <a:graphicFrameLocks noChangeAspect="1"/>
          </p:cNvGraphicFramePr>
          <p:nvPr/>
        </p:nvGraphicFramePr>
        <p:xfrm>
          <a:off x="2411413" y="1341438"/>
          <a:ext cx="35020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5" name="公式" r:id="rId3" imgW="1397000" imgH="228600" progId="Equation.3">
                  <p:embed/>
                </p:oleObj>
              </mc:Choice>
              <mc:Fallback>
                <p:oleObj name="公式" r:id="rId3" imgW="1397000" imgH="228600" progId="Equation.3">
                  <p:embed/>
                  <p:pic>
                    <p:nvPicPr>
                      <p:cNvPr id="9934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1341438"/>
                        <a:ext cx="35020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48" name="Rectangle 22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9349" name="Object 21"/>
          <p:cNvGraphicFramePr>
            <a:graphicFrameLocks noChangeAspect="1"/>
          </p:cNvGraphicFramePr>
          <p:nvPr/>
        </p:nvGraphicFramePr>
        <p:xfrm>
          <a:off x="2916238" y="2060575"/>
          <a:ext cx="187166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6" name="公式" r:id="rId5" imgW="761669" imgH="228501" progId="Equation.3">
                  <p:embed/>
                </p:oleObj>
              </mc:Choice>
              <mc:Fallback>
                <p:oleObj name="公式" r:id="rId5" imgW="761669" imgH="228501" progId="Equation.3">
                  <p:embed/>
                  <p:pic>
                    <p:nvPicPr>
                      <p:cNvPr id="9934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2060575"/>
                        <a:ext cx="187166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50" name="Rectangle 24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5207" name="Object 23"/>
          <p:cNvGraphicFramePr>
            <a:graphicFrameLocks noChangeAspect="1"/>
          </p:cNvGraphicFramePr>
          <p:nvPr/>
        </p:nvGraphicFramePr>
        <p:xfrm>
          <a:off x="1476375" y="3284538"/>
          <a:ext cx="6913563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37" name="公式" r:id="rId7" imgW="2895600" imgH="457200" progId="Equation.3">
                  <p:embed/>
                </p:oleObj>
              </mc:Choice>
              <mc:Fallback>
                <p:oleObj name="公式" r:id="rId7" imgW="2895600" imgH="457200" progId="Equation.3">
                  <p:embed/>
                  <p:pic>
                    <p:nvPicPr>
                      <p:cNvPr id="1084520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284538"/>
                        <a:ext cx="6913563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4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5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鸽巢原理</a:t>
            </a:r>
          </a:p>
        </p:txBody>
      </p:sp>
      <p:sp>
        <p:nvSpPr>
          <p:cNvPr id="81923" name="内容占位符 4"/>
          <p:cNvSpPr>
            <a:spLocks noGrp="1"/>
          </p:cNvSpPr>
          <p:nvPr>
            <p:ph idx="1"/>
          </p:nvPr>
        </p:nvSpPr>
        <p:spPr>
          <a:xfrm>
            <a:off x="323529" y="1268761"/>
            <a:ext cx="8280920" cy="5328592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例</a:t>
            </a:r>
            <a:r>
              <a:rPr lang="en-US" altLang="zh-CN" dirty="0"/>
              <a:t>3.24</a:t>
            </a:r>
            <a:r>
              <a:rPr lang="zh-CN" altLang="en-US" dirty="0"/>
              <a:t>：一位象棋大师以</a:t>
            </a:r>
            <a:r>
              <a:rPr lang="en-US" altLang="zh-CN" dirty="0"/>
              <a:t>11 </a:t>
            </a:r>
            <a:r>
              <a:rPr lang="zh-CN" altLang="en-US" dirty="0"/>
              <a:t>周时间准备一次比赛，他决定每天至少下一盘棋，为了不至于太累，他限定每一周不多于</a:t>
            </a:r>
            <a:r>
              <a:rPr lang="en-US" altLang="zh-CN" dirty="0"/>
              <a:t>12 </a:t>
            </a:r>
            <a:r>
              <a:rPr lang="zh-CN" altLang="en-US" dirty="0"/>
              <a:t>盘对局，证明，存在连续若干天，在这些天中他恰下了</a:t>
            </a:r>
            <a:r>
              <a:rPr lang="en-US" altLang="zh-CN" dirty="0"/>
              <a:t>21 </a:t>
            </a:r>
            <a:r>
              <a:rPr lang="zh-CN" altLang="en-US" dirty="0"/>
              <a:t>盘棋。</a:t>
            </a:r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解 ：令</a:t>
            </a:r>
            <a:r>
              <a:rPr lang="en-US" altLang="zh-CN" dirty="0" err="1"/>
              <a:t>a</a:t>
            </a:r>
            <a:r>
              <a:rPr lang="en-US" altLang="zh-CN" baseline="-25000" dirty="0" err="1"/>
              <a:t>i</a:t>
            </a:r>
            <a:r>
              <a:rPr lang="zh-CN" altLang="en-US" dirty="0"/>
              <a:t>是第</a:t>
            </a:r>
            <a:r>
              <a:rPr lang="en-US" altLang="zh-CN" dirty="0"/>
              <a:t>1</a:t>
            </a:r>
            <a:r>
              <a:rPr lang="zh-CN" altLang="en-US" dirty="0"/>
              <a:t>天到第</a:t>
            </a:r>
            <a:r>
              <a:rPr lang="en-US" altLang="zh-CN" dirty="0" err="1"/>
              <a:t>i</a:t>
            </a:r>
            <a:r>
              <a:rPr lang="zh-CN" altLang="en-US" dirty="0"/>
              <a:t>天下的总盘数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=1,2,…,77;11</a:t>
            </a:r>
            <a:r>
              <a:rPr lang="zh-CN" altLang="en-US" dirty="0"/>
              <a:t>周共</a:t>
            </a:r>
            <a:r>
              <a:rPr lang="en-US" altLang="zh-CN" dirty="0"/>
              <a:t>77</a:t>
            </a:r>
            <a:r>
              <a:rPr lang="zh-CN" altLang="en-US" dirty="0"/>
              <a:t>天</a:t>
            </a:r>
            <a:r>
              <a:rPr lang="en-US" altLang="zh-CN" dirty="0"/>
              <a:t>)</a:t>
            </a:r>
          </a:p>
          <a:p>
            <a:pPr>
              <a:buNone/>
            </a:pPr>
            <a:r>
              <a:rPr lang="zh-CN" altLang="en-US" dirty="0"/>
              <a:t>  则有</a:t>
            </a:r>
            <a:r>
              <a:rPr lang="en-US" altLang="zh-CN" dirty="0"/>
              <a:t>1≤ a</a:t>
            </a:r>
            <a:r>
              <a:rPr lang="en-US" altLang="zh-CN" baseline="-25000" dirty="0"/>
              <a:t>1</a:t>
            </a:r>
            <a:r>
              <a:rPr lang="en-US" altLang="zh-CN" dirty="0"/>
              <a:t>&lt; a</a:t>
            </a:r>
            <a:r>
              <a:rPr lang="en-US" altLang="zh-CN" baseline="-25000" dirty="0"/>
              <a:t>2</a:t>
            </a:r>
            <a:r>
              <a:rPr lang="en-US" altLang="zh-CN" dirty="0"/>
              <a:t>&lt; a</a:t>
            </a:r>
            <a:r>
              <a:rPr lang="en-US" altLang="zh-CN" baseline="-25000" dirty="0"/>
              <a:t>3</a:t>
            </a:r>
            <a:r>
              <a:rPr lang="en-US" altLang="zh-CN" dirty="0"/>
              <a:t>&lt; …&lt;a</a:t>
            </a:r>
            <a:r>
              <a:rPr lang="en-US" altLang="zh-CN" baseline="-25000" dirty="0"/>
              <a:t>77</a:t>
            </a:r>
            <a:r>
              <a:rPr lang="en-US" altLang="zh-CN" dirty="0"/>
              <a:t>≤11*12=132;</a:t>
            </a:r>
          </a:p>
          <a:p>
            <a:pPr>
              <a:buNone/>
            </a:pPr>
            <a:r>
              <a:rPr lang="en-US" altLang="zh-CN" dirty="0"/>
              <a:t>  </a:t>
            </a:r>
            <a:r>
              <a:rPr lang="zh-CN" altLang="en-US" dirty="0"/>
              <a:t>又考虑序列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+21,a</a:t>
            </a:r>
            <a:r>
              <a:rPr lang="en-US" altLang="zh-CN" baseline="-25000" dirty="0"/>
              <a:t>2</a:t>
            </a:r>
            <a:r>
              <a:rPr lang="en-US" altLang="zh-CN" dirty="0"/>
              <a:t>+21, …,a</a:t>
            </a:r>
            <a:r>
              <a:rPr lang="en-US" altLang="zh-CN" baseline="-25000" dirty="0"/>
              <a:t>77</a:t>
            </a:r>
            <a:r>
              <a:rPr lang="en-US" altLang="zh-CN" dirty="0"/>
              <a:t>+21,</a:t>
            </a:r>
            <a:r>
              <a:rPr lang="zh-CN" altLang="en-US" dirty="0"/>
              <a:t>则有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a</a:t>
            </a:r>
            <a:r>
              <a:rPr lang="en-US" altLang="zh-CN" baseline="-25000" dirty="0"/>
              <a:t>1</a:t>
            </a:r>
            <a:r>
              <a:rPr lang="en-US" altLang="zh-CN" dirty="0"/>
              <a:t>+21 &lt;a</a:t>
            </a:r>
            <a:r>
              <a:rPr lang="en-US" altLang="zh-CN" baseline="-25000" dirty="0"/>
              <a:t>2</a:t>
            </a:r>
            <a:r>
              <a:rPr lang="en-US" altLang="zh-CN" dirty="0"/>
              <a:t>+21 &lt; …&lt;a</a:t>
            </a:r>
            <a:r>
              <a:rPr lang="en-US" altLang="zh-CN" baseline="-25000" dirty="0"/>
              <a:t>77</a:t>
            </a:r>
            <a:r>
              <a:rPr lang="en-US" altLang="zh-CN" dirty="0"/>
              <a:t>+21 ≤153</a:t>
            </a:r>
          </a:p>
          <a:p>
            <a:pPr>
              <a:buNone/>
            </a:pPr>
            <a:r>
              <a:rPr lang="en-US" altLang="zh-CN" dirty="0"/>
              <a:t>  </a:t>
            </a:r>
            <a:r>
              <a:rPr lang="zh-CN" altLang="en-US" dirty="0"/>
              <a:t>下面考虑序列：</a:t>
            </a:r>
            <a:r>
              <a:rPr lang="en-US" altLang="zh-CN" dirty="0"/>
              <a:t> 1≤ a</a:t>
            </a:r>
            <a:r>
              <a:rPr lang="en-US" altLang="zh-CN" baseline="-25000" dirty="0"/>
              <a:t>1</a:t>
            </a:r>
            <a:r>
              <a:rPr lang="en-US" altLang="zh-CN" dirty="0"/>
              <a:t>&lt; a</a:t>
            </a:r>
            <a:r>
              <a:rPr lang="en-US" altLang="zh-CN" baseline="-25000" dirty="0"/>
              <a:t>2</a:t>
            </a:r>
            <a:r>
              <a:rPr lang="en-US" altLang="zh-CN" dirty="0"/>
              <a:t>&lt; a</a:t>
            </a:r>
            <a:r>
              <a:rPr lang="en-US" altLang="zh-CN" baseline="-25000" dirty="0"/>
              <a:t>3</a:t>
            </a:r>
            <a:r>
              <a:rPr lang="en-US" altLang="zh-CN" dirty="0"/>
              <a:t>&lt; …&lt;a</a:t>
            </a:r>
            <a:r>
              <a:rPr lang="en-US" altLang="zh-CN" baseline="-25000" dirty="0"/>
              <a:t>77</a:t>
            </a:r>
            <a:r>
              <a:rPr lang="zh-CN" altLang="en-US" dirty="0"/>
              <a:t>，</a:t>
            </a:r>
          </a:p>
          <a:p>
            <a:pPr>
              <a:buNone/>
            </a:pPr>
            <a:r>
              <a:rPr lang="en-US" altLang="zh-CN" sz="3200" dirty="0"/>
              <a:t>        </a:t>
            </a:r>
            <a:r>
              <a:rPr lang="en-US" altLang="zh-CN" dirty="0"/>
              <a:t>a</a:t>
            </a:r>
            <a:r>
              <a:rPr lang="en-US" altLang="zh-CN" baseline="-25000" dirty="0"/>
              <a:t>1</a:t>
            </a:r>
            <a:r>
              <a:rPr lang="en-US" altLang="zh-CN" dirty="0"/>
              <a:t>+21 &lt;a</a:t>
            </a:r>
            <a:r>
              <a:rPr lang="en-US" altLang="zh-CN" baseline="-25000" dirty="0"/>
              <a:t>2</a:t>
            </a:r>
            <a:r>
              <a:rPr lang="en-US" altLang="zh-CN" dirty="0"/>
              <a:t>+21 &lt; …&lt;a</a:t>
            </a:r>
            <a:r>
              <a:rPr lang="en-US" altLang="zh-CN" baseline="-25000" dirty="0"/>
              <a:t>77</a:t>
            </a:r>
            <a:r>
              <a:rPr lang="en-US" altLang="zh-CN" dirty="0"/>
              <a:t>+21 ≤153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4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A4E97C-F58C-4731-AE24-9C857EC1A207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331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B54167-4C89-4196-BC7E-0B20D1BC70B8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018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黑体" panose="02010609060101010101" pitchFamily="49" charset="-122"/>
              </a:rPr>
              <a:t>推论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>
              <a:latin typeface="黑体" panose="02010609060101010101" pitchFamily="49" charset="-122"/>
            </a:endParaRP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黑体" panose="02010609060101010101" pitchFamily="49" charset="-122"/>
              </a:rPr>
              <a:t>证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容斥原理</a:t>
            </a:r>
          </a:p>
        </p:txBody>
      </p:sp>
      <p:sp>
        <p:nvSpPr>
          <p:cNvPr id="1331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28" name="Rectangle 15"/>
          <p:cNvSpPr>
            <a:spLocks noChangeArrowheads="1"/>
          </p:cNvSpPr>
          <p:nvPr/>
        </p:nvSpPr>
        <p:spPr bwMode="auto">
          <a:xfrm>
            <a:off x="0" y="30718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29" name="Object 14"/>
          <p:cNvGraphicFramePr>
            <a:graphicFrameLocks noChangeAspect="1"/>
          </p:cNvGraphicFramePr>
          <p:nvPr/>
        </p:nvGraphicFramePr>
        <p:xfrm>
          <a:off x="1331913" y="1844675"/>
          <a:ext cx="7345362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3" name="公式" r:id="rId3" imgW="3289300" imgH="901700" progId="Equation.3">
                  <p:embed/>
                </p:oleObj>
              </mc:Choice>
              <mc:Fallback>
                <p:oleObj name="公式" r:id="rId3" imgW="3289300" imgH="901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844675"/>
                        <a:ext cx="7345362" cy="202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0" name="Rectangle 17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01840" name="Object 16"/>
          <p:cNvGraphicFramePr>
            <a:graphicFrameLocks noChangeAspect="1"/>
          </p:cNvGraphicFramePr>
          <p:nvPr/>
        </p:nvGraphicFramePr>
        <p:xfrm>
          <a:off x="971550" y="4437063"/>
          <a:ext cx="6769100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4" name="公式" r:id="rId5" imgW="2857500" imgH="254000" progId="Equation.3">
                  <p:embed/>
                </p:oleObj>
              </mc:Choice>
              <mc:Fallback>
                <p:oleObj name="公式" r:id="rId5" imgW="2857500" imgH="2540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4437063"/>
                        <a:ext cx="6769100" cy="60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01842" name="Object 18"/>
          <p:cNvGraphicFramePr>
            <a:graphicFrameLocks noChangeAspect="1"/>
          </p:cNvGraphicFramePr>
          <p:nvPr/>
        </p:nvGraphicFramePr>
        <p:xfrm>
          <a:off x="3779838" y="5157788"/>
          <a:ext cx="419576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" name="公式" r:id="rId7" imgW="1663700" imgH="241300" progId="Equation.3">
                  <p:embed/>
                </p:oleObj>
              </mc:Choice>
              <mc:Fallback>
                <p:oleObj name="公式" r:id="rId7" imgW="1663700" imgH="2413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157788"/>
                        <a:ext cx="419576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1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内容占位符 4"/>
          <p:cNvSpPr>
            <a:spLocks noGrp="1"/>
          </p:cNvSpPr>
          <p:nvPr>
            <p:ph idx="1"/>
          </p:nvPr>
        </p:nvSpPr>
        <p:spPr>
          <a:xfrm>
            <a:off x="432073" y="3933056"/>
            <a:ext cx="8429625" cy="2593429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类似题目：</a:t>
            </a:r>
            <a:endParaRPr lang="en-US" altLang="zh-CN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dirty="0"/>
              <a:t>一个学生用</a:t>
            </a:r>
            <a:r>
              <a:rPr lang="en-US" altLang="zh-CN" dirty="0"/>
              <a:t>37 </a:t>
            </a:r>
            <a:r>
              <a:rPr lang="zh-CN" altLang="en-US" dirty="0"/>
              <a:t>天准备考试，据经验她知道复习的总时间不会超过</a:t>
            </a:r>
            <a:r>
              <a:rPr lang="en-US" altLang="zh-CN" dirty="0"/>
              <a:t>60 </a:t>
            </a:r>
            <a:r>
              <a:rPr lang="zh-CN" altLang="en-US" dirty="0"/>
              <a:t>小时，而她又希望每天至少复习</a:t>
            </a:r>
            <a:r>
              <a:rPr lang="en-US" altLang="zh-CN" dirty="0"/>
              <a:t>1 </a:t>
            </a:r>
            <a:r>
              <a:rPr lang="zh-CN" altLang="en-US" dirty="0"/>
              <a:t>小时，证明：不管怎样安排每天复习的小时数，有连续的若干天，其间恰好复习</a:t>
            </a:r>
            <a:r>
              <a:rPr lang="en-US" altLang="zh-CN" dirty="0"/>
              <a:t>13 </a:t>
            </a:r>
            <a:r>
              <a:rPr lang="zh-CN" altLang="en-US" dirty="0"/>
              <a:t>小时。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459507" y="1412776"/>
            <a:ext cx="86078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这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154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个数均在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1-153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之间，故必有两个数相等，且容易知道这两个数是一个在前段，一个在后段，</a:t>
            </a:r>
            <a:endParaRPr lang="en-US" altLang="zh-CN" sz="2800" kern="0" dirty="0">
              <a:solidFill>
                <a:srgbClr val="000000"/>
              </a:solidFill>
              <a:latin typeface="Verdana"/>
              <a:ea typeface="宋体"/>
            </a:endParaRPr>
          </a:p>
          <a:p>
            <a:pPr>
              <a:defRPr/>
            </a:pP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即一个为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a</a:t>
            </a:r>
            <a:r>
              <a:rPr lang="en-US" altLang="zh-CN" sz="2800" kern="0" baseline="-25000" dirty="0" err="1">
                <a:solidFill>
                  <a:srgbClr val="000000"/>
                </a:solidFill>
                <a:latin typeface="Verdana"/>
                <a:ea typeface="宋体"/>
              </a:rPr>
              <a:t>i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，一个为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a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Verdana"/>
                <a:ea typeface="宋体"/>
              </a:rPr>
              <a:t>j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+21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，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a</a:t>
            </a:r>
            <a:r>
              <a:rPr lang="en-US" altLang="zh-CN" sz="2800" kern="0" baseline="-25000" dirty="0" err="1">
                <a:solidFill>
                  <a:srgbClr val="000000"/>
                </a:solidFill>
                <a:latin typeface="Verdana"/>
                <a:ea typeface="宋体"/>
              </a:rPr>
              <a:t>i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=a</a:t>
            </a:r>
            <a:r>
              <a:rPr lang="en-US" altLang="zh-CN" sz="2800" kern="0" baseline="-25000" dirty="0">
                <a:solidFill>
                  <a:srgbClr val="000000"/>
                </a:solidFill>
                <a:latin typeface="Verdana"/>
                <a:ea typeface="宋体"/>
              </a:rPr>
              <a:t>j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+21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立知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a</a:t>
            </a:r>
            <a:r>
              <a:rPr lang="en-US" altLang="zh-CN" sz="2800" kern="0" baseline="-25000" dirty="0" err="1">
                <a:solidFill>
                  <a:srgbClr val="000000"/>
                </a:solidFill>
                <a:latin typeface="Verdana"/>
                <a:ea typeface="宋体"/>
              </a:rPr>
              <a:t>i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-a</a:t>
            </a:r>
            <a:r>
              <a:rPr lang="en-US" altLang="zh-CN" sz="2800" kern="0" baseline="-25000" dirty="0" err="1">
                <a:solidFill>
                  <a:srgbClr val="000000"/>
                </a:solidFill>
                <a:latin typeface="Verdana"/>
                <a:ea typeface="宋体"/>
              </a:rPr>
              <a:t>j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=21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，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j&lt;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i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,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即第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j+1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天至第</a:t>
            </a:r>
            <a:r>
              <a:rPr lang="en-US" altLang="zh-CN" sz="2800" kern="0" dirty="0" err="1">
                <a:solidFill>
                  <a:srgbClr val="000000"/>
                </a:solidFill>
                <a:latin typeface="Verdana"/>
                <a:ea typeface="宋体"/>
              </a:rPr>
              <a:t>i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天之间总共下了</a:t>
            </a:r>
            <a:r>
              <a:rPr lang="en-US" altLang="zh-CN" sz="2800" kern="0" dirty="0">
                <a:solidFill>
                  <a:srgbClr val="000000"/>
                </a:solidFill>
                <a:latin typeface="Verdana"/>
                <a:ea typeface="宋体"/>
              </a:rPr>
              <a:t>21</a:t>
            </a:r>
            <a:r>
              <a:rPr lang="zh-CN" altLang="en-US" sz="2800" kern="0" dirty="0">
                <a:solidFill>
                  <a:srgbClr val="000000"/>
                </a:solidFill>
                <a:latin typeface="Verdana"/>
                <a:ea typeface="宋体"/>
              </a:rPr>
              <a:t>盘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鸽巢原理</a:t>
            </a:r>
          </a:p>
        </p:txBody>
      </p:sp>
    </p:spTree>
    <p:extLst>
      <p:ext uri="{BB962C8B-B14F-4D97-AF65-F5344CB8AC3E}">
        <p14:creationId xmlns:p14="http://schemas.microsoft.com/office/powerpoint/2010/main" val="2326351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3D26E-49F1-433D-97FA-98E2691B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鸽巢原理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7F598F-3AC5-4C3E-8A0A-8D463C7237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7524" y="1268760"/>
                <a:ext cx="8604956" cy="5256584"/>
              </a:xfrm>
            </p:spPr>
            <p:txBody>
              <a:bodyPr/>
              <a:lstStyle/>
              <a:p>
                <a:r>
                  <a:rPr lang="zh-CN" altLang="en-US" dirty="0"/>
                  <a:t>例</a:t>
                </a:r>
                <a:r>
                  <a:rPr lang="en-US" altLang="zh-CN" dirty="0"/>
                  <a:t>3-30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个正整数的集合，</a:t>
                </a:r>
                <a:r>
                  <a:rPr lang="en-US" altLang="zh-CN" dirty="0"/>
                  <a:t>E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zh-CN" dirty="0"/>
                  <a:t>X,S(E)</a:t>
                </a:r>
                <a:r>
                  <a:rPr lang="zh-CN" altLang="en-US" dirty="0"/>
                  <a:t>是集合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中所有元素的和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设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的元的最大值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求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的值，使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至少存在两个集合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，使</a:t>
                </a:r>
                <a:r>
                  <a:rPr lang="en-US" altLang="zh-CN" dirty="0"/>
                  <a:t>S(A)= S(B).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证明：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的任意子集，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S(E)≤n+(n-1)+(n-2)+..+(n-8)=9n- 36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这说明不同的</a:t>
                </a:r>
                <a:r>
                  <a:rPr lang="en-US" altLang="zh-CN" dirty="0"/>
                  <a:t>S(E)</a:t>
                </a:r>
                <a:r>
                  <a:rPr lang="zh-CN" altLang="en-US" dirty="0"/>
                  <a:t>值最多为</a:t>
                </a:r>
                <a:r>
                  <a:rPr lang="en-US" altLang="zh-CN" dirty="0"/>
                  <a:t>9n-36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X</a:t>
                </a:r>
                <a:r>
                  <a:rPr lang="zh-CN" altLang="en-US" dirty="0"/>
                  <a:t>的非空子集的数目为</a:t>
                </a:r>
                <a:r>
                  <a:rPr lang="en-US" altLang="zh-CN" dirty="0"/>
                  <a:t>2</a:t>
                </a:r>
                <a:r>
                  <a:rPr lang="en-US" altLang="zh-CN" baseline="30000" dirty="0"/>
                  <a:t>9</a:t>
                </a:r>
                <a:r>
                  <a:rPr lang="en-US" altLang="zh-CN" dirty="0"/>
                  <a:t>-1=511.</a:t>
                </a:r>
                <a:r>
                  <a:rPr lang="zh-CN" altLang="en-US" dirty="0"/>
                  <a:t>根据鸽巢原理，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         511≥9n- 36</a:t>
                </a:r>
              </a:p>
              <a:p>
                <a:pPr marL="0" indent="0">
                  <a:buNone/>
                </a:pPr>
                <a:r>
                  <a:rPr lang="zh-CN" altLang="en-US" dirty="0"/>
                  <a:t>   是至少存在两个子集的和相等的充分条件</a:t>
                </a:r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zh-CN" altLang="en-US" dirty="0"/>
                  <a:t>故有</a:t>
                </a:r>
                <a:r>
                  <a:rPr lang="en-US" altLang="zh-CN" dirty="0"/>
                  <a:t>9≤n≤60.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17F598F-3AC5-4C3E-8A0A-8D463C7237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7524" y="1268760"/>
                <a:ext cx="8604956" cy="5256584"/>
              </a:xfrm>
              <a:blipFill>
                <a:blip r:embed="rId2"/>
                <a:stretch>
                  <a:fillRect l="-283" t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B39DCC-7349-45E7-8760-28625C83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F33A4A-E430-4B47-910F-39C63139C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5147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387BDAD-1DEA-423E-8E88-D8D5C355BD00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035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170325-6D2F-41F0-905F-138E3940F673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6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569325" cy="5183188"/>
          </a:xfrm>
        </p:spPr>
        <p:txBody>
          <a:bodyPr/>
          <a:lstStyle/>
          <a:p>
            <a:pPr marL="571500" indent="-571500" algn="just" eaLnBrk="1" hangingPunct="1">
              <a:lnSpc>
                <a:spcPct val="13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定理  设                  都是正整数，若有</a:t>
            </a:r>
          </a:p>
          <a:p>
            <a:pPr marL="571500" indent="-571500" algn="just" eaLnBrk="1" hangingPunct="1">
              <a:lnSpc>
                <a:spcPct val="130000"/>
              </a:lnSpc>
              <a:buSzTx/>
              <a:buFont typeface="Wingdings" panose="05000000000000000000" pitchFamily="2" charset="2"/>
              <a:buChar char="§"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3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只鸽子飞入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个鸽巢，则存在                     ，使得第</a:t>
            </a:r>
            <a:r>
              <a:rPr lang="en-US" altLang="zh-CN">
                <a:latin typeface="Times New Roman" panose="02020603050405020304" pitchFamily="18" charset="0"/>
              </a:rPr>
              <a:t>j</a:t>
            </a:r>
            <a:r>
              <a:rPr lang="zh-CN" altLang="en-US">
                <a:latin typeface="Times New Roman" panose="02020603050405020304" pitchFamily="18" charset="0"/>
              </a:rPr>
              <a:t>个鸽巢至少有       只鸽子。    </a:t>
            </a:r>
          </a:p>
          <a:p>
            <a:pPr marL="571500" indent="-571500" algn="just" eaLnBrk="1" hangingPunct="1">
              <a:lnSpc>
                <a:spcPct val="13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推论</a:t>
            </a:r>
            <a:r>
              <a:rPr lang="en-US" altLang="zh-CN">
                <a:latin typeface="Times New Roman" panose="02020603050405020304" pitchFamily="18" charset="0"/>
              </a:rPr>
              <a:t>1:</a:t>
            </a:r>
            <a:r>
              <a:rPr lang="zh-CN" altLang="en-US">
                <a:latin typeface="Times New Roman" panose="02020603050405020304" pitchFamily="18" charset="0"/>
              </a:rPr>
              <a:t>设</a:t>
            </a:r>
            <a:r>
              <a:rPr lang="en-US" altLang="zh-CN">
                <a:latin typeface="Times New Roman" panose="02020603050405020304" pitchFamily="18" charset="0"/>
              </a:rPr>
              <a:t>k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都是正整数，若至少有</a:t>
            </a:r>
            <a:r>
              <a:rPr lang="en-US" altLang="zh-CN">
                <a:latin typeface="Times New Roman" panose="02020603050405020304" pitchFamily="18" charset="0"/>
              </a:rPr>
              <a:t>kn+1</a:t>
            </a:r>
            <a:r>
              <a:rPr lang="zh-CN" altLang="en-US">
                <a:latin typeface="Times New Roman" panose="02020603050405020304" pitchFamily="18" charset="0"/>
              </a:rPr>
              <a:t>只鸽子分配在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个鸽巢里，则至少存在一个鸽巢，使得该鸽巢中至少有</a:t>
            </a:r>
            <a:r>
              <a:rPr lang="en-US" altLang="zh-CN">
                <a:latin typeface="Times New Roman" panose="02020603050405020304" pitchFamily="18" charset="0"/>
              </a:rPr>
              <a:t>k+1</a:t>
            </a:r>
            <a:r>
              <a:rPr lang="zh-CN" altLang="en-US">
                <a:latin typeface="Times New Roman" panose="02020603050405020304" pitchFamily="18" charset="0"/>
              </a:rPr>
              <a:t>只鸽子。</a:t>
            </a:r>
          </a:p>
        </p:txBody>
      </p:sp>
      <p:sp>
        <p:nvSpPr>
          <p:cNvPr id="10035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鸽巢原理的推广</a:t>
            </a:r>
          </a:p>
        </p:txBody>
      </p:sp>
      <p:sp>
        <p:nvSpPr>
          <p:cNvPr id="10035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5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4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5" name="Rectangle 1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6" name="Rectangle 17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0367" name="Rectangle 1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0368" name="Object 20"/>
          <p:cNvGraphicFramePr>
            <a:graphicFrameLocks noChangeAspect="1"/>
          </p:cNvGraphicFramePr>
          <p:nvPr/>
        </p:nvGraphicFramePr>
        <p:xfrm>
          <a:off x="2268538" y="1341438"/>
          <a:ext cx="15843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72" name="公式" r:id="rId3" imgW="761669" imgH="228501" progId="Equation.3">
                  <p:embed/>
                </p:oleObj>
              </mc:Choice>
              <mc:Fallback>
                <p:oleObj name="公式" r:id="rId3" imgW="761669" imgH="228501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1341438"/>
                        <a:ext cx="15843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69" name="Object 22"/>
          <p:cNvGraphicFramePr>
            <a:graphicFrameLocks noChangeAspect="1"/>
          </p:cNvGraphicFramePr>
          <p:nvPr/>
        </p:nvGraphicFramePr>
        <p:xfrm>
          <a:off x="2843213" y="1987550"/>
          <a:ext cx="31686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73" name="公式" r:id="rId5" imgW="1435100" imgH="228600" progId="Equation.3">
                  <p:embed/>
                </p:oleObj>
              </mc:Choice>
              <mc:Fallback>
                <p:oleObj name="公式" r:id="rId5" imgW="14351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987550"/>
                        <a:ext cx="31686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0" name="Object 24"/>
          <p:cNvGraphicFramePr>
            <a:graphicFrameLocks noChangeAspect="1"/>
          </p:cNvGraphicFramePr>
          <p:nvPr/>
        </p:nvGraphicFramePr>
        <p:xfrm>
          <a:off x="5580063" y="2636838"/>
          <a:ext cx="16557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74" name="公式" r:id="rId7" imgW="812447" imgH="203112" progId="Equation.3">
                  <p:embed/>
                </p:oleObj>
              </mc:Choice>
              <mc:Fallback>
                <p:oleObj name="公式" r:id="rId7" imgW="812447" imgH="203112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2636838"/>
                        <a:ext cx="165576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71" name="Object 26"/>
          <p:cNvGraphicFramePr>
            <a:graphicFrameLocks noChangeAspect="1"/>
          </p:cNvGraphicFramePr>
          <p:nvPr/>
        </p:nvGraphicFramePr>
        <p:xfrm>
          <a:off x="3348038" y="3141663"/>
          <a:ext cx="34290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75" name="公式" r:id="rId9" imgW="164957" imgH="241091" progId="Equation.3">
                  <p:embed/>
                </p:oleObj>
              </mc:Choice>
              <mc:Fallback>
                <p:oleObj name="公式" r:id="rId9" imgW="164957" imgH="241091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141663"/>
                        <a:ext cx="34290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6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481B7F-CF5B-4576-A4C5-6C9298705A41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137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406659-777F-42BF-A7E2-37913B96307F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687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23850" y="1125538"/>
            <a:ext cx="8569325" cy="5183187"/>
          </a:xfrm>
        </p:spPr>
        <p:txBody>
          <a:bodyPr/>
          <a:lstStyle/>
          <a:p>
            <a:pPr marL="571500" indent="-571500" algn="just" eaLnBrk="1" hangingPunct="1">
              <a:lnSpc>
                <a:spcPct val="15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推论 </a:t>
            </a:r>
            <a:r>
              <a:rPr lang="en-US" altLang="zh-CN">
                <a:latin typeface="Times New Roman" panose="02020603050405020304" pitchFamily="18" charset="0"/>
              </a:rPr>
              <a:t>2  m</a:t>
            </a:r>
            <a:r>
              <a:rPr lang="zh-CN" altLang="en-US">
                <a:latin typeface="Times New Roman" panose="02020603050405020304" pitchFamily="18" charset="0"/>
              </a:rPr>
              <a:t>只鸽子，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个鸽子巢，则至少有一个鸽子巢里有不少于                 只鸽子。</a:t>
            </a:r>
          </a:p>
          <a:p>
            <a:pPr marL="571500" indent="-571500" eaLnBrk="1" hangingPunct="1">
              <a:lnSpc>
                <a:spcPct val="14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证 若每个鸽巢中至多有               只鸽子，则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个鸽巢中最多有</a:t>
            </a:r>
          </a:p>
          <a:p>
            <a:pPr marL="571500" indent="-571500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 sz="1600">
                <a:latin typeface="Times New Roman" panose="02020603050405020304" pitchFamily="18" charset="0"/>
              </a:rPr>
              <a:t>      </a:t>
            </a:r>
          </a:p>
          <a:p>
            <a:pPr marL="571500" indent="-571500" eaLnBrk="1" hangingPunct="1"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只鸽子，与假设矛盾。</a:t>
            </a:r>
          </a:p>
        </p:txBody>
      </p:sp>
      <p:sp>
        <p:nvSpPr>
          <p:cNvPr id="10138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鸽巢原理的推广</a:t>
            </a:r>
          </a:p>
        </p:txBody>
      </p:sp>
      <p:sp>
        <p:nvSpPr>
          <p:cNvPr id="10138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6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7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8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9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90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91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92" name="Rectangle 14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68751" name="Object 15"/>
          <p:cNvGraphicFramePr>
            <a:graphicFrameLocks noChangeAspect="1"/>
          </p:cNvGraphicFramePr>
          <p:nvPr/>
        </p:nvGraphicFramePr>
        <p:xfrm>
          <a:off x="4643438" y="2565400"/>
          <a:ext cx="123666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7" name="公式" r:id="rId3" imgW="533169" imgH="444307" progId="Equation.3">
                  <p:embed/>
                </p:oleObj>
              </mc:Choice>
              <mc:Fallback>
                <p:oleObj name="公式" r:id="rId3" imgW="533169" imgH="444307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565400"/>
                        <a:ext cx="1236662" cy="102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94" name="Rectangle 16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68753" name="Object 17"/>
          <p:cNvGraphicFramePr>
            <a:graphicFrameLocks noChangeAspect="1"/>
          </p:cNvGraphicFramePr>
          <p:nvPr/>
        </p:nvGraphicFramePr>
        <p:xfrm>
          <a:off x="3059113" y="4005263"/>
          <a:ext cx="25209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8" name="公式" r:id="rId5" imgW="1104900" imgH="444500" progId="Equation.3">
                  <p:embed/>
                </p:oleObj>
              </mc:Choice>
              <mc:Fallback>
                <p:oleObj name="公式" r:id="rId5" imgW="1104900" imgH="4445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005263"/>
                        <a:ext cx="252095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96" name="Object 19"/>
          <p:cNvGraphicFramePr>
            <a:graphicFrameLocks noChangeAspect="1"/>
          </p:cNvGraphicFramePr>
          <p:nvPr/>
        </p:nvGraphicFramePr>
        <p:xfrm>
          <a:off x="3132138" y="1773238"/>
          <a:ext cx="1511300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99" name="公式" r:id="rId7" imgW="736280" imgH="444307" progId="Equation.3">
                  <p:embed/>
                </p:oleObj>
              </mc:Choice>
              <mc:Fallback>
                <p:oleObj name="公式" r:id="rId7" imgW="736280" imgH="444307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773238"/>
                        <a:ext cx="1511300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7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87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F01A14E-107E-4AD6-9230-82D5BA73800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240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7C2A198-A564-46CC-91F9-7E216EC162D4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7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341438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推论 </a:t>
            </a:r>
            <a:r>
              <a:rPr lang="en-US" altLang="zh-CN">
                <a:latin typeface="Times New Roman" panose="02020603050405020304" pitchFamily="18" charset="0"/>
              </a:rPr>
              <a:t>3 </a:t>
            </a:r>
            <a:r>
              <a:rPr lang="zh-CN" altLang="en-US">
                <a:latin typeface="Times New Roman" panose="02020603050405020304" pitchFamily="18" charset="0"/>
              </a:rPr>
              <a:t>将                  个球放入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个盒子，则至少有一个盒子有</a:t>
            </a:r>
            <a:r>
              <a:rPr lang="en-US" altLang="zh-CN">
                <a:latin typeface="Times New Roman" panose="02020603050405020304" pitchFamily="18" charset="0"/>
              </a:rPr>
              <a:t>m</a:t>
            </a:r>
            <a:r>
              <a:rPr lang="zh-CN" altLang="en-US">
                <a:latin typeface="Times New Roman" panose="02020603050405020304" pitchFamily="18" charset="0"/>
              </a:rPr>
              <a:t>个球。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zh-CN" altLang="en-US">
                <a:latin typeface="Times New Roman" panose="02020603050405020304" pitchFamily="18" charset="0"/>
              </a:rPr>
              <a:t>推论 </a:t>
            </a:r>
            <a:r>
              <a:rPr lang="en-US" altLang="zh-CN">
                <a:latin typeface="Times New Roman" panose="02020603050405020304" pitchFamily="18" charset="0"/>
              </a:rPr>
              <a:t>4 </a:t>
            </a:r>
            <a:r>
              <a:rPr lang="zh-CN" altLang="en-US">
                <a:latin typeface="Times New Roman" panose="02020603050405020304" pitchFamily="18" charset="0"/>
              </a:rPr>
              <a:t>若                      是</a:t>
            </a:r>
            <a:r>
              <a:rPr lang="en-US" altLang="zh-CN">
                <a:latin typeface="Times New Roman" panose="02020603050405020304" pitchFamily="18" charset="0"/>
              </a:rPr>
              <a:t>n</a:t>
            </a:r>
            <a:r>
              <a:rPr lang="zh-CN" altLang="en-US">
                <a:latin typeface="Times New Roman" panose="02020603050405020304" pitchFamily="18" charset="0"/>
              </a:rPr>
              <a:t>个正整数，而且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则中至少有一个数不小于</a:t>
            </a:r>
            <a:r>
              <a:rPr lang="en-US" altLang="zh-CN"/>
              <a:t>r</a:t>
            </a:r>
            <a:r>
              <a:rPr lang="zh-CN" altLang="en-US"/>
              <a:t>。</a:t>
            </a:r>
            <a:endParaRPr lang="zh-CN" altLang="en-US">
              <a:latin typeface="Times New Roman" panose="02020603050405020304" pitchFamily="18" charset="0"/>
            </a:endParaRP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0240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鸽巢原理的推广</a:t>
            </a:r>
          </a:p>
        </p:txBody>
      </p:sp>
      <p:sp>
        <p:nvSpPr>
          <p:cNvPr id="10240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0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0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0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10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11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12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13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14" name="Rectangle 15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415" name="Object 14"/>
          <p:cNvGraphicFramePr>
            <a:graphicFrameLocks noChangeAspect="1"/>
          </p:cNvGraphicFramePr>
          <p:nvPr/>
        </p:nvGraphicFramePr>
        <p:xfrm>
          <a:off x="2339975" y="1484313"/>
          <a:ext cx="18256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0" name="公式" r:id="rId3" imgW="774364" imgH="203112" progId="Equation.3">
                  <p:embed/>
                </p:oleObj>
              </mc:Choice>
              <mc:Fallback>
                <p:oleObj name="公式" r:id="rId3" imgW="774364" imgH="20311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484313"/>
                        <a:ext cx="1825625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6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7248" name="Object 16"/>
          <p:cNvGraphicFramePr>
            <a:graphicFrameLocks noChangeAspect="1"/>
          </p:cNvGraphicFramePr>
          <p:nvPr/>
        </p:nvGraphicFramePr>
        <p:xfrm>
          <a:off x="2339975" y="2565400"/>
          <a:ext cx="18923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1" name="公式" r:id="rId5" imgW="901309" imgH="228501" progId="Equation.3">
                  <p:embed/>
                </p:oleObj>
              </mc:Choice>
              <mc:Fallback>
                <p:oleObj name="公式" r:id="rId5" imgW="901309" imgH="228501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565400"/>
                        <a:ext cx="18923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18" name="Rectangle 19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7250" name="Object 18"/>
          <p:cNvGraphicFramePr>
            <a:graphicFrameLocks noChangeAspect="1"/>
          </p:cNvGraphicFramePr>
          <p:nvPr/>
        </p:nvGraphicFramePr>
        <p:xfrm>
          <a:off x="2484438" y="3213100"/>
          <a:ext cx="34575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2" name="公式" r:id="rId7" imgW="1600200" imgH="406400" progId="Equation.3">
                  <p:embed/>
                </p:oleObj>
              </mc:Choice>
              <mc:Fallback>
                <p:oleObj name="公式" r:id="rId7" imgW="1600200" imgH="4064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213100"/>
                        <a:ext cx="34575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7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7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日期占位符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88ADC31-28CE-4884-B474-1140683C4CE2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3427" name="灯片编号占位符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F84689-FD4C-42EE-BB25-C7715649DEF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/>
              <a:t>例 </a:t>
            </a:r>
          </a:p>
        </p:txBody>
      </p:sp>
      <p:sp>
        <p:nvSpPr>
          <p:cNvPr id="103429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268413"/>
            <a:ext cx="8820150" cy="4681537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en-US" altLang="zh-CN" sz="2400" dirty="0"/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3.25 </a:t>
            </a:r>
            <a:r>
              <a:rPr lang="zh-CN" altLang="en-US" dirty="0">
                <a:latin typeface="Times New Roman" panose="02020603050405020304" pitchFamily="18" charset="0"/>
              </a:rPr>
              <a:t>设                       是由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</a:rPr>
              <a:t>0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个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组成的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位二进制数串；                    是任意的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位二进制数串。现将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分别记入如图</a:t>
            </a:r>
            <a:r>
              <a:rPr lang="en-US" altLang="zh-CN" dirty="0">
                <a:latin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(B)</a:t>
            </a:r>
            <a:r>
              <a:rPr lang="zh-CN" altLang="en-US" dirty="0">
                <a:latin typeface="Times New Roman" panose="02020603050405020304" pitchFamily="18" charset="0"/>
              </a:rPr>
              <a:t>两个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个格子，分别得到</a:t>
            </a:r>
            <a:r>
              <a:rPr lang="en-US" altLang="zh-CN" dirty="0">
                <a:latin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(B)</a:t>
            </a:r>
            <a:r>
              <a:rPr lang="zh-CN" altLang="en-US" dirty="0">
                <a:latin typeface="Times New Roman" panose="02020603050405020304" pitchFamily="18" charset="0"/>
              </a:rPr>
              <a:t>两种图象，并把两个</a:t>
            </a:r>
            <a:r>
              <a:rPr lang="en-US" altLang="zh-CN" dirty="0"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latin typeface="Times New Roman" panose="02020603050405020304" pitchFamily="18" charset="0"/>
              </a:rPr>
              <a:t>连接得</a:t>
            </a:r>
            <a:r>
              <a:rPr lang="en-US" altLang="zh-CN" dirty="0">
                <a:latin typeface="Times New Roman" panose="02020603050405020304" pitchFamily="18" charset="0"/>
              </a:rPr>
              <a:t>40</a:t>
            </a:r>
            <a:r>
              <a:rPr lang="zh-CN" altLang="en-US" dirty="0">
                <a:latin typeface="Times New Roman" panose="02020603050405020304" pitchFamily="18" charset="0"/>
              </a:rPr>
              <a:t>位二进制数                                  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它的图象为</a:t>
            </a:r>
            <a:r>
              <a:rPr lang="en-US" altLang="zh-CN" dirty="0">
                <a:latin typeface="Times New Roman" panose="02020603050405020304" pitchFamily="18" charset="0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0343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4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5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6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7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39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440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3441" name="Object 14"/>
          <p:cNvGraphicFramePr>
            <a:graphicFrameLocks noChangeAspect="1"/>
          </p:cNvGraphicFramePr>
          <p:nvPr/>
        </p:nvGraphicFramePr>
        <p:xfrm>
          <a:off x="2195513" y="1341438"/>
          <a:ext cx="21526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08" name="公式" r:id="rId3" imgW="914400" imgH="228600" progId="Equation.3">
                  <p:embed/>
                </p:oleObj>
              </mc:Choice>
              <mc:Fallback>
                <p:oleObj name="公式" r:id="rId3" imgW="914400" imgH="2286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341438"/>
                        <a:ext cx="21526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42" name="Rectangle 1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3443" name="Object 16"/>
          <p:cNvGraphicFramePr>
            <a:graphicFrameLocks noChangeAspect="1"/>
          </p:cNvGraphicFramePr>
          <p:nvPr/>
        </p:nvGraphicFramePr>
        <p:xfrm>
          <a:off x="2973388" y="1858963"/>
          <a:ext cx="20304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09" name="公式" r:id="rId5" imgW="889000" imgH="228600" progId="Equation.3">
                  <p:embed/>
                </p:oleObj>
              </mc:Choice>
              <mc:Fallback>
                <p:oleObj name="公式" r:id="rId5" imgW="8890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388" y="1858963"/>
                        <a:ext cx="2030412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03" name="Rectangle 307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3504" name="Object 306"/>
          <p:cNvGraphicFramePr>
            <a:graphicFrameLocks noChangeAspect="1"/>
          </p:cNvGraphicFramePr>
          <p:nvPr/>
        </p:nvGraphicFramePr>
        <p:xfrm>
          <a:off x="2192338" y="3402013"/>
          <a:ext cx="28082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0" name="公式" r:id="rId7" imgW="1219200" imgH="228600" progId="Equation.3">
                  <p:embed/>
                </p:oleObj>
              </mc:Choice>
              <mc:Fallback>
                <p:oleObj name="公式" r:id="rId7" imgW="1219200" imgH="228600" progId="Equation.3">
                  <p:embed/>
                  <p:pic>
                    <p:nvPicPr>
                      <p:cNvPr id="0" name="Object 3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3402013"/>
                        <a:ext cx="28082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Group 294">
            <a:extLst>
              <a:ext uri="{FF2B5EF4-FFF2-40B4-BE49-F238E27FC236}">
                <a16:creationId xmlns:a16="http://schemas.microsoft.com/office/drawing/2014/main" id="{B3A12D13-9FC3-4C79-B113-062E163E6A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38942"/>
              </p:ext>
            </p:extLst>
          </p:nvPr>
        </p:nvGraphicFramePr>
        <p:xfrm>
          <a:off x="1115691" y="4411563"/>
          <a:ext cx="3311525" cy="457200"/>
        </p:xfrm>
        <a:graphic>
          <a:graphicData uri="http://schemas.openxmlformats.org/drawingml/2006/table">
            <a:tbl>
              <a:tblPr/>
              <a:tblGrid>
                <a:gridCol w="47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0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Group 283">
            <a:extLst>
              <a:ext uri="{FF2B5EF4-FFF2-40B4-BE49-F238E27FC236}">
                <a16:creationId xmlns:a16="http://schemas.microsoft.com/office/drawing/2014/main" id="{6D69AC94-C190-44A6-8960-D472F13D53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4869532"/>
              </p:ext>
            </p:extLst>
          </p:nvPr>
        </p:nvGraphicFramePr>
        <p:xfrm>
          <a:off x="1114104" y="5564088"/>
          <a:ext cx="6321690" cy="457200"/>
        </p:xfrm>
        <a:graphic>
          <a:graphicData uri="http://schemas.openxmlformats.org/drawingml/2006/table">
            <a:tbl>
              <a:tblPr/>
              <a:tblGrid>
                <a:gridCol w="456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6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168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7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Group 305">
            <a:extLst>
              <a:ext uri="{FF2B5EF4-FFF2-40B4-BE49-F238E27FC236}">
                <a16:creationId xmlns:a16="http://schemas.microsoft.com/office/drawing/2014/main" id="{1B936A45-88E7-4094-A331-FE6104844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926205"/>
              </p:ext>
            </p:extLst>
          </p:nvPr>
        </p:nvGraphicFramePr>
        <p:xfrm>
          <a:off x="5219378" y="4411563"/>
          <a:ext cx="3311525" cy="457200"/>
        </p:xfrm>
        <a:graphic>
          <a:graphicData uri="http://schemas.openxmlformats.org/drawingml/2006/table">
            <a:tbl>
              <a:tblPr/>
              <a:tblGrid>
                <a:gridCol w="47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 Box 242">
            <a:extLst>
              <a:ext uri="{FF2B5EF4-FFF2-40B4-BE49-F238E27FC236}">
                <a16:creationId xmlns:a16="http://schemas.microsoft.com/office/drawing/2014/main" id="{D4BFAD53-884F-409D-A535-7D313479D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340125"/>
            <a:ext cx="719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Dotum" pitchFamily="34" charset="-127"/>
              </a:rPr>
              <a:t>(A)</a:t>
            </a:r>
          </a:p>
        </p:txBody>
      </p:sp>
      <p:sp>
        <p:nvSpPr>
          <p:cNvPr id="35" name="Text Box 243">
            <a:extLst>
              <a:ext uri="{FF2B5EF4-FFF2-40B4-BE49-F238E27FC236}">
                <a16:creationId xmlns:a16="http://schemas.microsoft.com/office/drawing/2014/main" id="{C8A01E40-D668-40F8-94F5-9489189DD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216" y="4340125"/>
            <a:ext cx="719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Dotum" pitchFamily="34" charset="-127"/>
              </a:rPr>
              <a:t> (B)</a:t>
            </a:r>
          </a:p>
        </p:txBody>
      </p:sp>
      <p:sp>
        <p:nvSpPr>
          <p:cNvPr id="36" name="Text Box 244">
            <a:extLst>
              <a:ext uri="{FF2B5EF4-FFF2-40B4-BE49-F238E27FC236}">
                <a16:creationId xmlns:a16="http://schemas.microsoft.com/office/drawing/2014/main" id="{A68AAAEF-255F-40FE-B060-3CA3D4AD0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66" y="5491063"/>
            <a:ext cx="719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(C)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F5B228B-416A-4F99-B354-8ED8FBD5DF22}"/>
              </a:ext>
            </a:extLst>
          </p:cNvPr>
          <p:cNvCxnSpPr>
            <a:cxnSpLocks/>
          </p:cNvCxnSpPr>
          <p:nvPr/>
        </p:nvCxnSpPr>
        <p:spPr bwMode="auto">
          <a:xfrm>
            <a:off x="3919217" y="5564088"/>
            <a:ext cx="0" cy="4460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46B05C7-5319-4FE1-A745-9B1A4B515A88}"/>
              </a:ext>
            </a:extLst>
          </p:cNvPr>
          <p:cNvCxnSpPr/>
          <p:nvPr/>
        </p:nvCxnSpPr>
        <p:spPr bwMode="auto">
          <a:xfrm>
            <a:off x="6612286" y="5584205"/>
            <a:ext cx="0" cy="4349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0325DD34-DF76-408D-8936-F859C2EDFD18}"/>
              </a:ext>
            </a:extLst>
          </p:cNvPr>
          <p:cNvSpPr txBox="1"/>
          <p:nvPr/>
        </p:nvSpPr>
        <p:spPr>
          <a:xfrm>
            <a:off x="1169868" y="4470886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761BBF-AB84-4FCB-A9F4-FB78DD5BB309}"/>
              </a:ext>
            </a:extLst>
          </p:cNvPr>
          <p:cNvSpPr txBox="1"/>
          <p:nvPr/>
        </p:nvSpPr>
        <p:spPr>
          <a:xfrm>
            <a:off x="1570496" y="4463534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8330C3-7D0D-4E65-850E-2D76318CB5EE}"/>
              </a:ext>
            </a:extLst>
          </p:cNvPr>
          <p:cNvSpPr txBox="1"/>
          <p:nvPr/>
        </p:nvSpPr>
        <p:spPr>
          <a:xfrm>
            <a:off x="3466980" y="4458773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a19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4DB6613-1497-4359-86F6-A54C8CA840D3}"/>
              </a:ext>
            </a:extLst>
          </p:cNvPr>
          <p:cNvSpPr txBox="1"/>
          <p:nvPr/>
        </p:nvSpPr>
        <p:spPr>
          <a:xfrm>
            <a:off x="3941696" y="4463534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a20</a:t>
            </a:r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C714E5C-CDA4-4C41-BE8F-DD351984E0FE}"/>
              </a:ext>
            </a:extLst>
          </p:cNvPr>
          <p:cNvSpPr txBox="1"/>
          <p:nvPr/>
        </p:nvSpPr>
        <p:spPr>
          <a:xfrm>
            <a:off x="5256011" y="4456489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D2FE008-06CB-4A65-96EC-4D0339F4E826}"/>
              </a:ext>
            </a:extLst>
          </p:cNvPr>
          <p:cNvSpPr txBox="1"/>
          <p:nvPr/>
        </p:nvSpPr>
        <p:spPr>
          <a:xfrm>
            <a:off x="5656639" y="4449137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1D0ECFF-CFE7-4587-9787-79BC506BAD10}"/>
              </a:ext>
            </a:extLst>
          </p:cNvPr>
          <p:cNvSpPr txBox="1"/>
          <p:nvPr/>
        </p:nvSpPr>
        <p:spPr>
          <a:xfrm>
            <a:off x="7647483" y="4456182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3AB37C5-5BC5-4CD8-B6CC-3163B9BE5AE4}"/>
              </a:ext>
            </a:extLst>
          </p:cNvPr>
          <p:cNvSpPr txBox="1"/>
          <p:nvPr/>
        </p:nvSpPr>
        <p:spPr>
          <a:xfrm>
            <a:off x="8063302" y="4449137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D278CAE-A01A-48DC-ADE1-1DB6E0944747}"/>
              </a:ext>
            </a:extLst>
          </p:cNvPr>
          <p:cNvSpPr txBox="1"/>
          <p:nvPr/>
        </p:nvSpPr>
        <p:spPr>
          <a:xfrm>
            <a:off x="1211686" y="5680625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1F93B63-D1DE-4342-BCEB-4AAA800063B0}"/>
              </a:ext>
            </a:extLst>
          </p:cNvPr>
          <p:cNvSpPr txBox="1"/>
          <p:nvPr/>
        </p:nvSpPr>
        <p:spPr>
          <a:xfrm>
            <a:off x="1612314" y="5673273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6FDF1A3-7197-456B-A21F-9D56A9151341}"/>
              </a:ext>
            </a:extLst>
          </p:cNvPr>
          <p:cNvSpPr txBox="1"/>
          <p:nvPr/>
        </p:nvSpPr>
        <p:spPr>
          <a:xfrm>
            <a:off x="3466979" y="5623411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D89989E-575F-40A6-8B20-FBDA982C7DB4}"/>
              </a:ext>
            </a:extLst>
          </p:cNvPr>
          <p:cNvSpPr txBox="1"/>
          <p:nvPr/>
        </p:nvSpPr>
        <p:spPr>
          <a:xfrm>
            <a:off x="3915764" y="5631349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A0E2E2C-B62D-4509-BAFA-3FC27E1694E1}"/>
              </a:ext>
            </a:extLst>
          </p:cNvPr>
          <p:cNvSpPr/>
          <p:nvPr/>
        </p:nvSpPr>
        <p:spPr>
          <a:xfrm>
            <a:off x="5781419" y="549106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1" hangingPunct="1"/>
            <a:r>
              <a:rPr lang="en-US" altLang="zh-CN" b="1" dirty="0">
                <a:latin typeface="Times New Roman"/>
                <a:ea typeface="宋体" charset="-122"/>
                <a:cs typeface="Times New Roman" pitchFamily="18" charset="0"/>
              </a:rPr>
              <a:t>…</a:t>
            </a:r>
            <a:endParaRPr lang="en-US" altLang="zh-CN" b="1" dirty="0">
              <a:latin typeface="宋体" charset="-122"/>
              <a:ea typeface="宋体" charset="-122"/>
              <a:cs typeface="Times New Roman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A60258F-704A-45A6-A91A-EF8715068E02}"/>
              </a:ext>
            </a:extLst>
          </p:cNvPr>
          <p:cNvSpPr txBox="1"/>
          <p:nvPr/>
        </p:nvSpPr>
        <p:spPr>
          <a:xfrm>
            <a:off x="4452046" y="5608617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0CC9C43-8FA2-4DF5-B363-98903F2FC08D}"/>
              </a:ext>
            </a:extLst>
          </p:cNvPr>
          <p:cNvSpPr txBox="1"/>
          <p:nvPr/>
        </p:nvSpPr>
        <p:spPr>
          <a:xfrm>
            <a:off x="4852674" y="5601265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3249CFE-CF32-4709-87DD-17AF2CA8DA20}"/>
              </a:ext>
            </a:extLst>
          </p:cNvPr>
          <p:cNvSpPr txBox="1"/>
          <p:nvPr/>
        </p:nvSpPr>
        <p:spPr>
          <a:xfrm>
            <a:off x="6589751" y="5626683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7D5DCDC-A9D0-44F9-8D1E-B8B2F99FF54A}"/>
              </a:ext>
            </a:extLst>
          </p:cNvPr>
          <p:cNvSpPr txBox="1"/>
          <p:nvPr/>
        </p:nvSpPr>
        <p:spPr>
          <a:xfrm>
            <a:off x="6995005" y="5635789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E53FF6-DC34-44AB-B529-BDF810C2E57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44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781AE8-BD10-40F1-A54E-0490BC7FFE2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9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642350" cy="5111750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证明存在某一配合可以使图象</a:t>
            </a:r>
            <a:r>
              <a:rPr lang="en-US" altLang="zh-CN" dirty="0">
                <a:latin typeface="Times New Roman" panose="02020603050405020304" pitchFamily="18" charset="0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</a:rPr>
              <a:t>上某相连的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格正好和图象</a:t>
            </a:r>
            <a:r>
              <a:rPr lang="en-US" altLang="zh-CN" dirty="0">
                <a:latin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</a:rPr>
              <a:t>格中至少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位对应数字相同。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445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4" name="Rectangle 1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6" name="Rectangle 1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" name="Group 294">
            <a:extLst>
              <a:ext uri="{FF2B5EF4-FFF2-40B4-BE49-F238E27FC236}">
                <a16:creationId xmlns:a16="http://schemas.microsoft.com/office/drawing/2014/main" id="{9CD19591-FEF7-4B70-8D24-202138A51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932661"/>
              </p:ext>
            </p:extLst>
          </p:nvPr>
        </p:nvGraphicFramePr>
        <p:xfrm>
          <a:off x="1163637" y="2757488"/>
          <a:ext cx="3311525" cy="457200"/>
        </p:xfrm>
        <a:graphic>
          <a:graphicData uri="http://schemas.openxmlformats.org/drawingml/2006/table">
            <a:tbl>
              <a:tblPr/>
              <a:tblGrid>
                <a:gridCol w="47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0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283">
            <a:extLst>
              <a:ext uri="{FF2B5EF4-FFF2-40B4-BE49-F238E27FC236}">
                <a16:creationId xmlns:a16="http://schemas.microsoft.com/office/drawing/2014/main" id="{F3DBC7FC-5F26-4665-9ABE-D2EF7C20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255792"/>
              </p:ext>
            </p:extLst>
          </p:nvPr>
        </p:nvGraphicFramePr>
        <p:xfrm>
          <a:off x="1162050" y="3910013"/>
          <a:ext cx="6321690" cy="457200"/>
        </p:xfrm>
        <a:graphic>
          <a:graphicData uri="http://schemas.openxmlformats.org/drawingml/2006/table">
            <a:tbl>
              <a:tblPr/>
              <a:tblGrid>
                <a:gridCol w="456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5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0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21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23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0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72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747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charset="-122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Group 305">
            <a:extLst>
              <a:ext uri="{FF2B5EF4-FFF2-40B4-BE49-F238E27FC236}">
                <a16:creationId xmlns:a16="http://schemas.microsoft.com/office/drawing/2014/main" id="{F61027C7-D8A8-41E0-92C2-43E4FE4DD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18050"/>
              </p:ext>
            </p:extLst>
          </p:nvPr>
        </p:nvGraphicFramePr>
        <p:xfrm>
          <a:off x="5267324" y="2757488"/>
          <a:ext cx="3311525" cy="457200"/>
        </p:xfrm>
        <a:graphic>
          <a:graphicData uri="http://schemas.openxmlformats.org/drawingml/2006/table">
            <a:tbl>
              <a:tblPr/>
              <a:tblGrid>
                <a:gridCol w="47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2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" name="Text Box 242">
            <a:extLst>
              <a:ext uri="{FF2B5EF4-FFF2-40B4-BE49-F238E27FC236}">
                <a16:creationId xmlns:a16="http://schemas.microsoft.com/office/drawing/2014/main" id="{1F40BF91-4BFD-40B0-9C7D-A901C803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4" y="2686050"/>
            <a:ext cx="719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Dotum" pitchFamily="34" charset="-127"/>
              </a:rPr>
              <a:t>(A)</a:t>
            </a:r>
          </a:p>
        </p:txBody>
      </p:sp>
      <p:sp>
        <p:nvSpPr>
          <p:cNvPr id="25" name="Text Box 243">
            <a:extLst>
              <a:ext uri="{FF2B5EF4-FFF2-40B4-BE49-F238E27FC236}">
                <a16:creationId xmlns:a16="http://schemas.microsoft.com/office/drawing/2014/main" id="{EBB6F819-8629-4466-8BAD-E684AFF7B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162" y="2686050"/>
            <a:ext cx="719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Dotum" pitchFamily="34" charset="-127"/>
              </a:rPr>
              <a:t> (B)</a:t>
            </a:r>
          </a:p>
        </p:txBody>
      </p:sp>
      <p:sp>
        <p:nvSpPr>
          <p:cNvPr id="26" name="Text Box 244">
            <a:extLst>
              <a:ext uri="{FF2B5EF4-FFF2-40B4-BE49-F238E27FC236}">
                <a16:creationId xmlns:a16="http://schemas.microsoft.com/office/drawing/2014/main" id="{69B9D4BE-6D4C-4F9A-BDF1-8A5DD66CA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2" y="3836988"/>
            <a:ext cx="7191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>
                <a:latin typeface="Times New Roman" panose="02020603050405020304" pitchFamily="18" charset="0"/>
                <a:ea typeface="Dotum" pitchFamily="34" charset="-127"/>
              </a:rPr>
              <a:t>(C)</a:t>
            </a:r>
          </a:p>
        </p:txBody>
      </p:sp>
      <p:sp>
        <p:nvSpPr>
          <p:cNvPr id="27" name="Line 257">
            <a:extLst>
              <a:ext uri="{FF2B5EF4-FFF2-40B4-BE49-F238E27FC236}">
                <a16:creationId xmlns:a16="http://schemas.microsoft.com/office/drawing/2014/main" id="{AF9136F7-AC26-4B9F-B01E-0D9FA50DA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537" y="3189288"/>
            <a:ext cx="863600" cy="720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9545005-5439-47B8-B946-1D230935D06F}"/>
              </a:ext>
            </a:extLst>
          </p:cNvPr>
          <p:cNvCxnSpPr>
            <a:cxnSpLocks/>
          </p:cNvCxnSpPr>
          <p:nvPr/>
        </p:nvCxnSpPr>
        <p:spPr bwMode="auto">
          <a:xfrm>
            <a:off x="3967163" y="3910013"/>
            <a:ext cx="0" cy="4460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54C106E-9E1F-4DC6-9619-9E9D8785E4AC}"/>
              </a:ext>
            </a:extLst>
          </p:cNvPr>
          <p:cNvCxnSpPr/>
          <p:nvPr/>
        </p:nvCxnSpPr>
        <p:spPr bwMode="auto">
          <a:xfrm>
            <a:off x="6660232" y="3930130"/>
            <a:ext cx="0" cy="43497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F11255B-DF63-4B2C-8AAF-CB4497869A05}"/>
              </a:ext>
            </a:extLst>
          </p:cNvPr>
          <p:cNvSpPr txBox="1"/>
          <p:nvPr/>
        </p:nvSpPr>
        <p:spPr>
          <a:xfrm>
            <a:off x="1217814" y="2816811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B5EC8C-8ED8-48DE-AB04-D8D059AD9E82}"/>
              </a:ext>
            </a:extLst>
          </p:cNvPr>
          <p:cNvSpPr txBox="1"/>
          <p:nvPr/>
        </p:nvSpPr>
        <p:spPr>
          <a:xfrm>
            <a:off x="1618442" y="2809459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</a:t>
            </a:r>
            <a:endParaRPr lang="zh-CN" altLang="en-US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CB5E5B3-3C86-4A84-B75E-1D40E2143405}"/>
              </a:ext>
            </a:extLst>
          </p:cNvPr>
          <p:cNvSpPr txBox="1"/>
          <p:nvPr/>
        </p:nvSpPr>
        <p:spPr>
          <a:xfrm>
            <a:off x="3514926" y="2804698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a19</a:t>
            </a:r>
            <a:endParaRPr lang="zh-CN" altLang="en-US" sz="16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D1FFF79-4AFC-42B9-84B5-C97097967FC7}"/>
              </a:ext>
            </a:extLst>
          </p:cNvPr>
          <p:cNvSpPr txBox="1"/>
          <p:nvPr/>
        </p:nvSpPr>
        <p:spPr>
          <a:xfrm>
            <a:off x="3989642" y="2809459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a20</a:t>
            </a:r>
            <a:endParaRPr lang="zh-CN" altLang="en-US" sz="16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707B8CE-7266-4B71-ADA3-C179A73A31D1}"/>
              </a:ext>
            </a:extLst>
          </p:cNvPr>
          <p:cNvSpPr txBox="1"/>
          <p:nvPr/>
        </p:nvSpPr>
        <p:spPr>
          <a:xfrm>
            <a:off x="5303957" y="2802414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AF506D6-FAA4-4EB8-8387-F5F89A7522DC}"/>
              </a:ext>
            </a:extLst>
          </p:cNvPr>
          <p:cNvSpPr txBox="1"/>
          <p:nvPr/>
        </p:nvSpPr>
        <p:spPr>
          <a:xfrm>
            <a:off x="5704585" y="2795062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D58576E-C431-4162-AEE5-7100E9F6C5C4}"/>
              </a:ext>
            </a:extLst>
          </p:cNvPr>
          <p:cNvSpPr txBox="1"/>
          <p:nvPr/>
        </p:nvSpPr>
        <p:spPr>
          <a:xfrm>
            <a:off x="7695429" y="2802107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720776F-43EF-45DE-A86C-7E60F23425E0}"/>
              </a:ext>
            </a:extLst>
          </p:cNvPr>
          <p:cNvSpPr txBox="1"/>
          <p:nvPr/>
        </p:nvSpPr>
        <p:spPr>
          <a:xfrm>
            <a:off x="8111248" y="2795062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8283AE9-3F7B-49A6-82C2-B868E0AD60A7}"/>
              </a:ext>
            </a:extLst>
          </p:cNvPr>
          <p:cNvSpPr txBox="1"/>
          <p:nvPr/>
        </p:nvSpPr>
        <p:spPr>
          <a:xfrm>
            <a:off x="1259632" y="4026550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D366FF1-3512-43EC-B839-1D9483978E5A}"/>
              </a:ext>
            </a:extLst>
          </p:cNvPr>
          <p:cNvSpPr txBox="1"/>
          <p:nvPr/>
        </p:nvSpPr>
        <p:spPr>
          <a:xfrm>
            <a:off x="1660260" y="4019198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F9F2184-6022-4832-B6D5-592039F8CA31}"/>
              </a:ext>
            </a:extLst>
          </p:cNvPr>
          <p:cNvSpPr txBox="1"/>
          <p:nvPr/>
        </p:nvSpPr>
        <p:spPr>
          <a:xfrm>
            <a:off x="3514925" y="3969336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114DBA6-8180-4B47-90CF-12D645CB805C}"/>
              </a:ext>
            </a:extLst>
          </p:cNvPr>
          <p:cNvSpPr txBox="1"/>
          <p:nvPr/>
        </p:nvSpPr>
        <p:spPr>
          <a:xfrm>
            <a:off x="3963710" y="3977274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2440C6-21C9-45BF-9BCF-1E930B60FBF7}"/>
              </a:ext>
            </a:extLst>
          </p:cNvPr>
          <p:cNvSpPr/>
          <p:nvPr/>
        </p:nvSpPr>
        <p:spPr>
          <a:xfrm>
            <a:off x="5829365" y="3836988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eaLnBrk="1" hangingPunct="1"/>
            <a:r>
              <a:rPr lang="en-US" altLang="zh-CN" b="1" dirty="0">
                <a:latin typeface="Times New Roman"/>
                <a:ea typeface="宋体" charset="-122"/>
                <a:cs typeface="Times New Roman" pitchFamily="18" charset="0"/>
              </a:rPr>
              <a:t>…</a:t>
            </a:r>
            <a:endParaRPr lang="en-US" altLang="zh-CN" b="1" dirty="0">
              <a:latin typeface="宋体" charset="-122"/>
              <a:ea typeface="宋体" charset="-122"/>
              <a:cs typeface="Times New Roman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0EC876-1C75-468A-A9ED-27687A390E18}"/>
              </a:ext>
            </a:extLst>
          </p:cNvPr>
          <p:cNvSpPr txBox="1"/>
          <p:nvPr/>
        </p:nvSpPr>
        <p:spPr>
          <a:xfrm>
            <a:off x="4499992" y="3954542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</a:t>
            </a:r>
            <a:endParaRPr lang="zh-CN" altLang="en-US" sz="16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8E31C90-5C18-47A7-80DF-60700ADB7FAB}"/>
              </a:ext>
            </a:extLst>
          </p:cNvPr>
          <p:cNvSpPr txBox="1"/>
          <p:nvPr/>
        </p:nvSpPr>
        <p:spPr>
          <a:xfrm>
            <a:off x="4947389" y="3961191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</a:t>
            </a:r>
            <a:endParaRPr lang="zh-CN" altLang="en-US" sz="16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3DBB701-EF1F-4144-8162-23265E141588}"/>
              </a:ext>
            </a:extLst>
          </p:cNvPr>
          <p:cNvSpPr txBox="1"/>
          <p:nvPr/>
        </p:nvSpPr>
        <p:spPr>
          <a:xfrm>
            <a:off x="6637697" y="3972608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b19</a:t>
            </a:r>
            <a:endParaRPr lang="zh-CN" altLang="en-US" sz="16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AE15764-FF3D-4C8A-9F8F-308801EDFD7B}"/>
              </a:ext>
            </a:extLst>
          </p:cNvPr>
          <p:cNvSpPr txBox="1"/>
          <p:nvPr/>
        </p:nvSpPr>
        <p:spPr>
          <a:xfrm>
            <a:off x="7042951" y="3981714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b20</a:t>
            </a:r>
            <a:endParaRPr lang="zh-CN" altLang="en-US" sz="1600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1A73C7-68D5-408E-A45A-7CDA0E2590FB}"/>
              </a:ext>
            </a:extLst>
          </p:cNvPr>
          <p:cNvSpPr txBox="1"/>
          <p:nvPr/>
        </p:nvSpPr>
        <p:spPr>
          <a:xfrm>
            <a:off x="2075113" y="4004518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b3</a:t>
            </a:r>
            <a:endParaRPr lang="zh-CN" altLang="en-US" sz="1600" dirty="0"/>
          </a:p>
        </p:txBody>
      </p:sp>
      <p:graphicFrame>
        <p:nvGraphicFramePr>
          <p:cNvPr id="63" name="Group 294">
            <a:extLst>
              <a:ext uri="{FF2B5EF4-FFF2-40B4-BE49-F238E27FC236}">
                <a16:creationId xmlns:a16="http://schemas.microsoft.com/office/drawing/2014/main" id="{97D0F8E1-3889-45FB-A23A-A2FCEA264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04691"/>
              </p:ext>
            </p:extLst>
          </p:nvPr>
        </p:nvGraphicFramePr>
        <p:xfrm>
          <a:off x="2081428" y="3356992"/>
          <a:ext cx="3311525" cy="457200"/>
        </p:xfrm>
        <a:graphic>
          <a:graphicData uri="http://schemas.openxmlformats.org/drawingml/2006/table">
            <a:tbl>
              <a:tblPr/>
              <a:tblGrid>
                <a:gridCol w="47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0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32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宋体" charset="-122"/>
                          <a:cs typeface="Times New Roman" pitchFamily="18" charset="0"/>
                        </a:rPr>
                        <a:t>…</a:t>
                      </a:r>
                      <a:endParaRPr kumimoji="1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黑体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文本框 63">
            <a:extLst>
              <a:ext uri="{FF2B5EF4-FFF2-40B4-BE49-F238E27FC236}">
                <a16:creationId xmlns:a16="http://schemas.microsoft.com/office/drawing/2014/main" id="{6B3C17D4-14FD-4AF3-B6BB-8D8DC0D15B49}"/>
              </a:ext>
            </a:extLst>
          </p:cNvPr>
          <p:cNvSpPr txBox="1"/>
          <p:nvPr/>
        </p:nvSpPr>
        <p:spPr>
          <a:xfrm>
            <a:off x="2135605" y="3416315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</a:t>
            </a:r>
            <a:endParaRPr lang="zh-CN" altLang="en-US" sz="1600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A7178E0A-F751-4870-8662-7778DD2FEFFF}"/>
              </a:ext>
            </a:extLst>
          </p:cNvPr>
          <p:cNvSpPr txBox="1"/>
          <p:nvPr/>
        </p:nvSpPr>
        <p:spPr>
          <a:xfrm>
            <a:off x="2536233" y="3408963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</a:t>
            </a:r>
            <a:endParaRPr lang="zh-CN" altLang="en-US" sz="1600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F548420-6406-454B-9C2F-24CB6295DC6C}"/>
              </a:ext>
            </a:extLst>
          </p:cNvPr>
          <p:cNvSpPr txBox="1"/>
          <p:nvPr/>
        </p:nvSpPr>
        <p:spPr>
          <a:xfrm>
            <a:off x="4432717" y="3404202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a19</a:t>
            </a:r>
            <a:endParaRPr lang="zh-CN" altLang="en-US" sz="1600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ECFC5A6-FBA9-47E1-A1F2-281C70046254}"/>
              </a:ext>
            </a:extLst>
          </p:cNvPr>
          <p:cNvSpPr txBox="1"/>
          <p:nvPr/>
        </p:nvSpPr>
        <p:spPr>
          <a:xfrm>
            <a:off x="4907433" y="3408963"/>
            <a:ext cx="52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a20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E53FF6-DC34-44AB-B529-BDF810C2E57C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445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781AE8-BD10-40F1-A54E-0490BC7FFE2E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492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642350" cy="5111750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证 将</a:t>
            </a:r>
            <a:r>
              <a:rPr lang="en-US" altLang="zh-CN" dirty="0">
                <a:latin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</a:rPr>
              <a:t>的第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格对应</a:t>
            </a:r>
            <a:r>
              <a:rPr lang="en-US" altLang="zh-CN" dirty="0">
                <a:latin typeface="Times New Roman" panose="02020603050405020304" pitchFamily="18" charset="0"/>
              </a:rPr>
              <a:t>(C)</a:t>
            </a:r>
            <a:r>
              <a:rPr lang="zh-CN" altLang="en-US" dirty="0">
                <a:latin typeface="Times New Roman" panose="02020603050405020304" pitchFamily="18" charset="0"/>
              </a:rPr>
              <a:t>的第</a:t>
            </a:r>
            <a:r>
              <a:rPr lang="en-US" altLang="zh-CN" dirty="0" err="1">
                <a:latin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</a:rPr>
              <a:t>格</a:t>
            </a:r>
            <a:r>
              <a:rPr lang="en-US" altLang="zh-CN" dirty="0">
                <a:latin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</a:rPr>
              <a:t>=1,2,…,20)</a:t>
            </a:r>
            <a:r>
              <a:rPr lang="zh-CN" altLang="en-US" dirty="0">
                <a:latin typeface="Times New Roman" panose="02020603050405020304" pitchFamily="18" charset="0"/>
              </a:rPr>
              <a:t>。在这个过程中，图象</a:t>
            </a:r>
            <a:r>
              <a:rPr lang="en-US" altLang="zh-CN" dirty="0">
                <a:latin typeface="Times New Roman" panose="02020603050405020304" pitchFamily="18" charset="0"/>
              </a:rPr>
              <a:t>(B)</a:t>
            </a:r>
            <a:r>
              <a:rPr lang="zh-CN" altLang="en-US" dirty="0">
                <a:latin typeface="Times New Roman" panose="02020603050405020304" pitchFamily="18" charset="0"/>
              </a:rPr>
              <a:t>的每一格和</a:t>
            </a:r>
            <a:r>
              <a:rPr lang="en-US" altLang="zh-CN" dirty="0">
                <a:latin typeface="Times New Roman" panose="02020603050405020304" pitchFamily="18" charset="0"/>
              </a:rPr>
              <a:t>(A)</a:t>
            </a:r>
            <a:r>
              <a:rPr lang="zh-CN" altLang="en-US" dirty="0">
                <a:latin typeface="Times New Roman" panose="02020603050405020304" pitchFamily="18" charset="0"/>
              </a:rPr>
              <a:t>的每一格比较相同了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次，相同的数字数目之和为                        </a:t>
            </a:r>
            <a:r>
              <a:rPr lang="en-US" altLang="zh-CN" dirty="0">
                <a:latin typeface="Times New Roman" panose="02020603050405020304" pitchFamily="18" charset="0"/>
              </a:rPr>
              <a:t>,    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</a:t>
            </a:r>
            <a:r>
              <a:rPr lang="zh-CN" altLang="en-US" dirty="0">
                <a:latin typeface="Times New Roman" panose="02020603050405020304" pitchFamily="18" charset="0"/>
              </a:rPr>
              <a:t>平均每次有相同数字的格数为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571500" indent="-571500" eaLnBrk="1" hangingPunct="1">
              <a:lnSpc>
                <a:spcPct val="12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故至少有一次，其中相同的数字的格数不少于</a:t>
            </a:r>
            <a:r>
              <a:rPr lang="en-US" altLang="zh-CN" dirty="0">
                <a:latin typeface="Times New Roman" panose="02020603050405020304" pitchFamily="18" charset="0"/>
              </a:rPr>
              <a:t>10</a:t>
            </a:r>
            <a:r>
              <a:rPr lang="zh-CN" altLang="en-US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10445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445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5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4464" name="Rectangle 15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92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07737"/>
              </p:ext>
            </p:extLst>
          </p:nvPr>
        </p:nvGraphicFramePr>
        <p:xfrm>
          <a:off x="6299201" y="2348880"/>
          <a:ext cx="1944687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2" name="公式" r:id="rId3" imgW="850531" imgH="177723" progId="Equation.3">
                  <p:embed/>
                </p:oleObj>
              </mc:Choice>
              <mc:Fallback>
                <p:oleObj name="公式" r:id="rId3" imgW="850531" imgH="177723" progId="Equation.3">
                  <p:embed/>
                  <p:pic>
                    <p:nvPicPr>
                      <p:cNvPr id="108492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9201" y="2348880"/>
                        <a:ext cx="1944687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66" name="Rectangle 17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4929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193967"/>
              </p:ext>
            </p:extLst>
          </p:nvPr>
        </p:nvGraphicFramePr>
        <p:xfrm>
          <a:off x="3563888" y="3338513"/>
          <a:ext cx="12954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13" name="公式" r:id="rId5" imgW="596641" imgH="406224" progId="Equation.3">
                  <p:embed/>
                </p:oleObj>
              </mc:Choice>
              <mc:Fallback>
                <p:oleObj name="公式" r:id="rId5" imgW="596641" imgH="406224" progId="Equation.3">
                  <p:embed/>
                  <p:pic>
                    <p:nvPicPr>
                      <p:cNvPr id="1084929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338513"/>
                        <a:ext cx="1295400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87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9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A21E010-6BC8-41D3-A710-E33533C417E3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547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29CBC9-9EEA-4B5D-8323-C2D6240D725C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0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5589587"/>
          </a:xfrm>
        </p:spPr>
        <p:txBody>
          <a:bodyPr/>
          <a:lstStyle/>
          <a:p>
            <a:pPr marL="571500" indent="-571500" eaLnBrk="1" hangingPunct="1">
              <a:lnSpc>
                <a:spcPct val="12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定理  任意</a:t>
            </a:r>
            <a:r>
              <a:rPr lang="en-US" altLang="zh-CN" dirty="0">
                <a:latin typeface="Times New Roman" panose="02020603050405020304" pitchFamily="18" charset="0"/>
              </a:rPr>
              <a:t>n</a:t>
            </a:r>
            <a:r>
              <a:rPr lang="en-US" altLang="zh-CN" baseline="30000" dirty="0">
                <a:latin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</a:rPr>
              <a:t>+1</a:t>
            </a:r>
            <a:r>
              <a:rPr lang="zh-CN" altLang="en-US" dirty="0">
                <a:latin typeface="Times New Roman" panose="02020603050405020304" pitchFamily="18" charset="0"/>
              </a:rPr>
              <a:t>个不同的实数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   </a:t>
            </a:r>
          </a:p>
          <a:p>
            <a:pPr marL="571500" indent="-571500" eaLnBrk="1" hangingPunct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组成的序列中，必有一个长度为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的单调增子序列或单调减子序列。</a:t>
            </a:r>
          </a:p>
          <a:p>
            <a:pPr marL="571500" indent="-571500" eaLnBrk="1" hangingPunct="1"/>
            <a:r>
              <a:rPr lang="zh-CN" altLang="en-US" dirty="0">
                <a:latin typeface="Times New Roman" panose="02020603050405020304" pitchFamily="18" charset="0"/>
              </a:rPr>
              <a:t>给定序列    </a:t>
            </a:r>
            <a:r>
              <a:rPr lang="en-US" altLang="zh-CN" dirty="0">
                <a:latin typeface="Times New Roman" panose="02020603050405020304" pitchFamily="18" charset="0"/>
              </a:rPr>
              <a:t>5, 3, 16, 10, 15, 14, 9, 11, 6, 7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</a:t>
            </a:r>
            <a:r>
              <a:rPr lang="zh-CN" altLang="en-US" dirty="0">
                <a:latin typeface="Times New Roman" panose="02020603050405020304" pitchFamily="18" charset="0"/>
              </a:rPr>
              <a:t>单调增子序列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</a:t>
            </a:r>
            <a:r>
              <a:rPr lang="en-US" altLang="zh-CN" dirty="0">
                <a:latin typeface="Times New Roman" panose="02020603050405020304" pitchFamily="18" charset="0"/>
              </a:rPr>
              <a:t>5, 16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</a:rPr>
              <a:t>5, 10, 15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</a:rPr>
              <a:t>3, 9, 11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</a:rPr>
              <a:t>3, 6, 7</a:t>
            </a:r>
            <a:r>
              <a:rPr lang="zh-CN" altLang="en-US" dirty="0">
                <a:latin typeface="Times New Roman" panose="02020603050405020304" pitchFamily="18" charset="0"/>
              </a:rPr>
              <a:t>；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单调减子序列</a:t>
            </a:r>
          </a:p>
          <a:p>
            <a:pPr marL="571500" indent="-571500"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</a:rPr>
              <a:t>          </a:t>
            </a:r>
            <a:r>
              <a:rPr lang="en-US" altLang="zh-CN" dirty="0">
                <a:latin typeface="Times New Roman" panose="02020603050405020304" pitchFamily="18" charset="0"/>
              </a:rPr>
              <a:t>5, 3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</a:rPr>
              <a:t>16, 10, 9, 6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  <a:r>
              <a:rPr lang="en-US" altLang="zh-CN" dirty="0">
                <a:latin typeface="Times New Roman" panose="02020603050405020304" pitchFamily="18" charset="0"/>
              </a:rPr>
              <a:t>16, 15, 14, 11, 6</a:t>
            </a:r>
            <a:r>
              <a:rPr lang="zh-CN" altLang="en-US" dirty="0">
                <a:latin typeface="Times New Roman" panose="02020603050405020304" pitchFamily="18" charset="0"/>
              </a:rPr>
              <a:t>； </a:t>
            </a:r>
          </a:p>
        </p:txBody>
      </p:sp>
      <p:sp>
        <p:nvSpPr>
          <p:cNvPr id="105477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5478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79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0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1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2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3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4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6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7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5488" name="Rectangle 15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5489" name="Object 14"/>
          <p:cNvGraphicFramePr>
            <a:graphicFrameLocks noChangeAspect="1"/>
          </p:cNvGraphicFramePr>
          <p:nvPr/>
        </p:nvGraphicFramePr>
        <p:xfrm>
          <a:off x="2339975" y="1773238"/>
          <a:ext cx="259238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90" name="公式" r:id="rId3" imgW="926698" imgH="266584" progId="Equation.3">
                  <p:embed/>
                </p:oleObj>
              </mc:Choice>
              <mc:Fallback>
                <p:oleObj name="公式" r:id="rId3" imgW="926698" imgH="26658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1773238"/>
                        <a:ext cx="259238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0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0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0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0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0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72FFEF0-B9B0-46DD-8FEC-CB5F97177D0A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649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8F2595-A848-4B9B-9111-13033B75E7DD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13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413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证明</a:t>
            </a:r>
            <a:r>
              <a:rPr lang="en-US" altLang="zh-CN" dirty="0">
                <a:latin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</a:rPr>
              <a:t>：假定没有长度为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的单调增子序列，下面证明必有长度为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>
                <a:latin typeface="Times New Roman" panose="02020603050405020304" pitchFamily="18" charset="0"/>
              </a:rPr>
              <a:t>的单调降子序列。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</a:t>
            </a:r>
            <a:r>
              <a:rPr lang="zh-CN" altLang="zh-CN" dirty="0"/>
              <a:t>设</a:t>
            </a:r>
            <a:r>
              <a:rPr lang="zh-CN" altLang="en-US" dirty="0"/>
              <a:t>   </a:t>
            </a:r>
            <a:r>
              <a:rPr lang="zh-CN" altLang="zh-CN" dirty="0"/>
              <a:t>表示从</a:t>
            </a:r>
            <a:r>
              <a:rPr lang="zh-CN" altLang="en-US" dirty="0"/>
              <a:t>                          </a:t>
            </a:r>
            <a:r>
              <a:rPr lang="zh-CN" altLang="zh-CN" dirty="0"/>
              <a:t>开始的最长的单调增子序列的长度，由假设知</a:t>
            </a:r>
            <a:endParaRPr lang="zh-CN" altLang="en-US" dirty="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sp>
        <p:nvSpPr>
          <p:cNvPr id="106501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6502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3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4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5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6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7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8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9" name="Rectangle 15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1342" name="Object 14"/>
          <p:cNvGraphicFramePr>
            <a:graphicFrameLocks noChangeAspect="1"/>
          </p:cNvGraphicFramePr>
          <p:nvPr/>
        </p:nvGraphicFramePr>
        <p:xfrm>
          <a:off x="1331913" y="2420938"/>
          <a:ext cx="319087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53" name="公式" r:id="rId3" imgW="126890" imgH="228402" progId="Equation.3">
                  <p:embed/>
                </p:oleObj>
              </mc:Choice>
              <mc:Fallback>
                <p:oleObj name="公式" r:id="rId3" imgW="126890" imgH="22840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420938"/>
                        <a:ext cx="319087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1" name="Rectangle 17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1344" name="Object 16"/>
          <p:cNvGraphicFramePr>
            <a:graphicFrameLocks noChangeAspect="1"/>
          </p:cNvGraphicFramePr>
          <p:nvPr/>
        </p:nvGraphicFramePr>
        <p:xfrm>
          <a:off x="2771775" y="2433638"/>
          <a:ext cx="287972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54" name="公式" r:id="rId5" imgW="1282700" imgH="241300" progId="Equation.3">
                  <p:embed/>
                </p:oleObj>
              </mc:Choice>
              <mc:Fallback>
                <p:oleObj name="公式" r:id="rId5" imgW="1282700" imgH="24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33638"/>
                        <a:ext cx="287972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13" name="Rectangle 19"/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1346" name="Object 18"/>
              <p:cNvSpPr txBox="1"/>
              <p:nvPr/>
            </p:nvSpPr>
            <p:spPr bwMode="auto">
              <a:xfrm>
                <a:off x="2268538" y="3573463"/>
                <a:ext cx="4319587" cy="595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1≤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=1,2,...,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51346" name="Object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8538" y="3573463"/>
                <a:ext cx="4319587" cy="595312"/>
              </a:xfrm>
              <a:prstGeom prst="rect">
                <a:avLst/>
              </a:prstGeom>
              <a:blipFill>
                <a:blip r:embed="rId7"/>
                <a:stretch>
                  <a:fillRect l="-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15" name="Rectangle 21"/>
          <p:cNvSpPr>
            <a:spLocks noChangeArrowheads="1"/>
          </p:cNvSpPr>
          <p:nvPr/>
        </p:nvSpPr>
        <p:spPr bwMode="auto">
          <a:xfrm>
            <a:off x="0" y="31861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1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容斥原理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9650" y="1412776"/>
            <a:ext cx="7772400" cy="1224161"/>
          </a:xfrm>
        </p:spPr>
        <p:txBody>
          <a:bodyPr/>
          <a:lstStyle/>
          <a:p>
            <a:r>
              <a:rPr lang="zh-CN" altLang="en-US" dirty="0"/>
              <a:t>容斥原理指的就是定理</a:t>
            </a:r>
            <a:r>
              <a:rPr lang="en-US" altLang="zh-CN" dirty="0"/>
              <a:t>3.2</a:t>
            </a:r>
            <a:r>
              <a:rPr lang="zh-CN" altLang="en-US" dirty="0"/>
              <a:t>及其推论，</a:t>
            </a:r>
          </a:p>
          <a:p>
            <a:r>
              <a:rPr lang="zh-CN" altLang="en-US" dirty="0"/>
              <a:t>主要用来计算有限集合的并或交的元素个数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2267621" y="2465388"/>
            <a:ext cx="6048796" cy="43164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Oval 24"/>
          <p:cNvSpPr>
            <a:spLocks noChangeArrowheads="1"/>
          </p:cNvSpPr>
          <p:nvPr/>
        </p:nvSpPr>
        <p:spPr bwMode="auto">
          <a:xfrm>
            <a:off x="3202658" y="2968625"/>
            <a:ext cx="2305050" cy="2232025"/>
          </a:xfrm>
          <a:prstGeom prst="ellipse">
            <a:avLst/>
          </a:prstGeom>
          <a:pattFill prst="dkVert">
            <a:fgClr>
              <a:srgbClr val="FF0000"/>
            </a:fgClr>
            <a:bgClr>
              <a:schemeClr val="bg1"/>
            </a:bgClr>
          </a:pattFill>
          <a:ln w="412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4499645" y="2536825"/>
            <a:ext cx="3167063" cy="3097213"/>
          </a:xfrm>
          <a:prstGeom prst="ellipse">
            <a:avLst/>
          </a:prstGeom>
          <a:pattFill prst="dkHorz">
            <a:fgClr>
              <a:srgbClr val="00FF00">
                <a:alpha val="50195"/>
              </a:srgbClr>
            </a:fgClr>
            <a:bgClr>
              <a:schemeClr val="bg1">
                <a:alpha val="50195"/>
              </a:schemeClr>
            </a:bgClr>
          </a:patt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600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9" name="Oval 29"/>
          <p:cNvSpPr>
            <a:spLocks noChangeArrowheads="1"/>
          </p:cNvSpPr>
          <p:nvPr/>
        </p:nvSpPr>
        <p:spPr bwMode="auto">
          <a:xfrm>
            <a:off x="3996408" y="3833813"/>
            <a:ext cx="2663825" cy="2663825"/>
          </a:xfrm>
          <a:prstGeom prst="ellipse">
            <a:avLst/>
          </a:prstGeom>
          <a:pattFill prst="wdDnDiag">
            <a:fgClr>
              <a:srgbClr val="0000FF">
                <a:alpha val="50195"/>
              </a:srgbClr>
            </a:fgClr>
            <a:bgClr>
              <a:schemeClr val="bg1">
                <a:alpha val="50195"/>
              </a:schemeClr>
            </a:bgClr>
          </a:patt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r>
              <a:rPr lang="en-US" altLang="zh-CN" dirty="0"/>
              <a:t>       </a:t>
            </a:r>
          </a:p>
          <a:p>
            <a:pPr eaLnBrk="1" hangingPunct="1"/>
            <a:r>
              <a:rPr lang="en-US" altLang="zh-CN" dirty="0"/>
              <a:t>     </a:t>
            </a:r>
            <a:r>
              <a:rPr lang="en-US" altLang="zh-CN" sz="3600" i="1"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0" name="Line 31"/>
          <p:cNvSpPr>
            <a:spLocks noChangeShapeType="1"/>
          </p:cNvSpPr>
          <p:nvPr/>
        </p:nvSpPr>
        <p:spPr bwMode="auto">
          <a:xfrm flipH="1" flipV="1">
            <a:off x="3420145" y="2752725"/>
            <a:ext cx="1584325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2412083" y="2465388"/>
            <a:ext cx="1439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latin typeface="Times New Roman" panose="02020603050405020304" pitchFamily="18" charset="0"/>
              </a:rPr>
              <a:t>A</a:t>
            </a:r>
            <a:r>
              <a:rPr lang="en-US" altLang="zh-CN" sz="2800">
                <a:latin typeface="Times New Roman" panose="02020603050405020304" pitchFamily="18" charset="0"/>
              </a:rPr>
              <a:t>∩</a:t>
            </a:r>
            <a:r>
              <a:rPr lang="en-US" altLang="zh-CN" sz="2800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12" name="Line 33"/>
          <p:cNvSpPr>
            <a:spLocks noChangeShapeType="1"/>
          </p:cNvSpPr>
          <p:nvPr/>
        </p:nvSpPr>
        <p:spPr bwMode="auto">
          <a:xfrm flipH="1">
            <a:off x="3275683" y="4697413"/>
            <a:ext cx="1081087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34"/>
          <p:cNvSpPr>
            <a:spLocks noChangeShapeType="1"/>
          </p:cNvSpPr>
          <p:nvPr/>
        </p:nvSpPr>
        <p:spPr bwMode="auto">
          <a:xfrm flipH="1">
            <a:off x="3636045" y="4408488"/>
            <a:ext cx="1368425" cy="165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5"/>
          <p:cNvSpPr>
            <a:spLocks noChangeShapeType="1"/>
          </p:cNvSpPr>
          <p:nvPr/>
        </p:nvSpPr>
        <p:spPr bwMode="auto">
          <a:xfrm>
            <a:off x="6012533" y="4841875"/>
            <a:ext cx="1800225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36"/>
          <p:cNvSpPr txBox="1">
            <a:spLocks noChangeArrowheads="1"/>
          </p:cNvSpPr>
          <p:nvPr/>
        </p:nvSpPr>
        <p:spPr bwMode="auto">
          <a:xfrm>
            <a:off x="2412083" y="6049963"/>
            <a:ext cx="18716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</a:rPr>
              <a:t>∩</a:t>
            </a:r>
            <a:r>
              <a:rPr lang="en-US" altLang="zh-CN" sz="2800" i="1" dirty="0">
                <a:latin typeface="Times New Roman" panose="02020603050405020304" pitchFamily="18" charset="0"/>
              </a:rPr>
              <a:t>B </a:t>
            </a:r>
            <a:r>
              <a:rPr lang="en-US" altLang="zh-CN" sz="2800" dirty="0">
                <a:latin typeface="Times New Roman" panose="02020603050405020304" pitchFamily="18" charset="0"/>
              </a:rPr>
              <a:t>∩</a:t>
            </a:r>
            <a:r>
              <a:rPr lang="en-US" altLang="zh-CN" sz="2800" i="1"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7380958" y="5618163"/>
            <a:ext cx="1439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latin typeface="Times New Roman" panose="02020603050405020304" pitchFamily="18" charset="0"/>
              </a:rPr>
              <a:t>B</a:t>
            </a:r>
            <a:r>
              <a:rPr lang="en-US" altLang="zh-CN" sz="2800">
                <a:latin typeface="Times New Roman" panose="02020603050405020304" pitchFamily="18" charset="0"/>
              </a:rPr>
              <a:t>∩</a:t>
            </a:r>
            <a:r>
              <a:rPr lang="en-US" altLang="zh-CN" sz="2800" i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2267620" y="4841875"/>
            <a:ext cx="143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i="1" dirty="0">
                <a:latin typeface="Times New Roman" panose="02020603050405020304" pitchFamily="18" charset="0"/>
              </a:rPr>
              <a:t>A</a:t>
            </a:r>
            <a:r>
              <a:rPr lang="en-US" altLang="zh-CN" sz="2800" dirty="0">
                <a:latin typeface="Times New Roman" panose="02020603050405020304" pitchFamily="18" charset="0"/>
              </a:rPr>
              <a:t>∩</a:t>
            </a:r>
            <a:r>
              <a:rPr lang="en-US" altLang="zh-CN" sz="2800" i="1" dirty="0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18" name="Text Box 39"/>
          <p:cNvSpPr txBox="1">
            <a:spLocks noChangeArrowheads="1"/>
          </p:cNvSpPr>
          <p:nvPr/>
        </p:nvSpPr>
        <p:spPr bwMode="auto">
          <a:xfrm>
            <a:off x="7884195" y="2465388"/>
            <a:ext cx="7921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latin typeface="Times New Roman" panose="02020603050405020304" pitchFamily="18" charset="0"/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7227640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DE7FD2-A58E-4F4E-B10D-D86DF02BF932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75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E99BA49-0395-41E7-8BD8-E095CB387C0B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2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268765"/>
            <a:ext cx="8421688" cy="4670073"/>
          </a:xfrm>
        </p:spPr>
        <p:txBody>
          <a:bodyPr/>
          <a:lstStyle/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由鸽巢原理知，至少有 </a:t>
            </a: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en-US" altLang="zh-CN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r>
              <a:rPr lang="zh-CN" altLang="en-US" dirty="0"/>
              <a:t>个                   ，使得 </a:t>
            </a:r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Char char="§"/>
            </a:pPr>
            <a:endParaRPr lang="zh-CN" altLang="en-US" dirty="0"/>
          </a:p>
          <a:p>
            <a:pPr marL="571500" indent="-571500" algn="just" eaLnBrk="1" hangingPunct="1"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 </a:t>
            </a:r>
          </a:p>
        </p:txBody>
      </p:sp>
      <p:sp>
        <p:nvSpPr>
          <p:cNvPr id="107525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</a:p>
        </p:txBody>
      </p:sp>
      <p:sp>
        <p:nvSpPr>
          <p:cNvPr id="107526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27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28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29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0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1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2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3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4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3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26741"/>
              </p:ext>
            </p:extLst>
          </p:nvPr>
        </p:nvGraphicFramePr>
        <p:xfrm>
          <a:off x="1403648" y="2284668"/>
          <a:ext cx="1871662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09" name="公式" r:id="rId3" imgW="952087" imgH="266584" progId="Equation.3">
                  <p:embed/>
                </p:oleObj>
              </mc:Choice>
              <mc:Fallback>
                <p:oleObj name="公式" r:id="rId3" imgW="952087" imgH="266584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284668"/>
                        <a:ext cx="1871662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7" name="Rectangle 17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753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568292"/>
              </p:ext>
            </p:extLst>
          </p:nvPr>
        </p:nvGraphicFramePr>
        <p:xfrm>
          <a:off x="2159903" y="3006725"/>
          <a:ext cx="33845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10" name="公式" r:id="rId5" imgW="1459866" imgH="266584" progId="Equation.3">
                  <p:embed/>
                </p:oleObj>
              </mc:Choice>
              <mc:Fallback>
                <p:oleObj name="公式" r:id="rId5" imgW="1459866" imgH="26658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903" y="3006725"/>
                        <a:ext cx="338455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39" name="Rectangle 19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41" name="Rectangle 21"/>
          <p:cNvSpPr>
            <a:spLocks noChangeArrowheads="1"/>
          </p:cNvSpPr>
          <p:nvPr/>
        </p:nvSpPr>
        <p:spPr bwMode="auto">
          <a:xfrm>
            <a:off x="0" y="32956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3" name="Object 20">
            <a:extLst>
              <a:ext uri="{FF2B5EF4-FFF2-40B4-BE49-F238E27FC236}">
                <a16:creationId xmlns:a16="http://schemas.microsoft.com/office/drawing/2014/main" id="{D0117245-56C2-4306-89A7-64A2DB2262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484203"/>
              </p:ext>
            </p:extLst>
          </p:nvPr>
        </p:nvGraphicFramePr>
        <p:xfrm>
          <a:off x="4679951" y="1136894"/>
          <a:ext cx="3240087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11" name="公式" r:id="rId7" imgW="1511300" imgH="482600" progId="Equation.3">
                  <p:embed/>
                </p:oleObj>
              </mc:Choice>
              <mc:Fallback>
                <p:oleObj name="公式" r:id="rId7" imgW="1511300" imgH="482600" progId="Equation.3">
                  <p:embed/>
                  <p:pic>
                    <p:nvPicPr>
                      <p:cNvPr id="10851348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1" y="1136894"/>
                        <a:ext cx="3240087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2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E385D-2531-4096-9E74-5BC3B9C6E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67630-FD30-46CC-BB16-229EBF30E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643" y="1484784"/>
            <a:ext cx="7772400" cy="4114800"/>
          </a:xfrm>
        </p:spPr>
        <p:txBody>
          <a:bodyPr/>
          <a:lstStyle/>
          <a:p>
            <a:r>
              <a:rPr lang="zh-CN" altLang="zh-CN" dirty="0"/>
              <a:t>不失一般性，假设</a:t>
            </a:r>
            <a:r>
              <a:rPr lang="zh-CN" altLang="en-US" dirty="0"/>
              <a:t>                              </a:t>
            </a:r>
            <a:r>
              <a:rPr lang="zh-CN" altLang="zh-CN" dirty="0"/>
              <a:t>，</a:t>
            </a:r>
            <a:r>
              <a:rPr lang="zh-CN" altLang="en-US" dirty="0"/>
              <a:t>则</a:t>
            </a:r>
            <a:r>
              <a:rPr lang="zh-CN" altLang="zh-CN" dirty="0"/>
              <a:t>有</a:t>
            </a:r>
            <a:endParaRPr lang="zh-CN" altLang="en-US" dirty="0"/>
          </a:p>
          <a:p>
            <a:pPr marL="571500" indent="-571500" algn="just" eaLnBrk="1" hangingPunct="1">
              <a:buSzTx/>
              <a:buNone/>
            </a:pPr>
            <a:endParaRPr lang="zh-CN" altLang="en-US" dirty="0"/>
          </a:p>
          <a:p>
            <a:pPr marL="571500" indent="-571500" algn="just" eaLnBrk="1" hangingPunct="1">
              <a:buSzTx/>
              <a:buNone/>
            </a:pPr>
            <a:endParaRPr lang="zh-CN" altLang="en-US" dirty="0"/>
          </a:p>
          <a:p>
            <a:pPr marL="571500" indent="-571500" algn="just" eaLnBrk="1" hangingPunct="1">
              <a:buSzTx/>
              <a:buNone/>
            </a:pPr>
            <a:r>
              <a:rPr lang="zh-CN" altLang="en-US" dirty="0"/>
              <a:t>     即存在一个长度为</a:t>
            </a:r>
            <a:r>
              <a:rPr lang="en-US" altLang="zh-CN" dirty="0">
                <a:latin typeface="Times New Roman" panose="02020603050405020304" pitchFamily="18" charset="0"/>
              </a:rPr>
              <a:t>n+1</a:t>
            </a:r>
            <a:r>
              <a:rPr lang="zh-CN" altLang="en-US" dirty="0"/>
              <a:t>的单调减子序列。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0247F-3716-4A8B-97C9-8083F19F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0A97F8-2DFB-4563-9AFC-241BE19D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91</a:t>
            </a:fld>
            <a:endParaRPr lang="en-US" altLang="zh-CN"/>
          </a:p>
        </p:txBody>
      </p:sp>
      <p:graphicFrame>
        <p:nvGraphicFramePr>
          <p:cNvPr id="6" name="Object 18">
            <a:extLst>
              <a:ext uri="{FF2B5EF4-FFF2-40B4-BE49-F238E27FC236}">
                <a16:creationId xmlns:a16="http://schemas.microsoft.com/office/drawing/2014/main" id="{429AF3F9-FD37-47AC-93DD-727520F0F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451684"/>
              </p:ext>
            </p:extLst>
          </p:nvPr>
        </p:nvGraphicFramePr>
        <p:xfrm>
          <a:off x="4283968" y="1481588"/>
          <a:ext cx="2814638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36" name="公式" r:id="rId3" imgW="1155700" imgH="228600" progId="Equation.3">
                  <p:embed/>
                </p:oleObj>
              </mc:Choice>
              <mc:Fallback>
                <p:oleObj name="公式" r:id="rId3" imgW="1155700" imgH="228600" progId="Equation.3">
                  <p:embed/>
                  <p:pic>
                    <p:nvPicPr>
                      <p:cNvPr id="1085237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1481588"/>
                        <a:ext cx="2814638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0">
            <a:extLst>
              <a:ext uri="{FF2B5EF4-FFF2-40B4-BE49-F238E27FC236}">
                <a16:creationId xmlns:a16="http://schemas.microsoft.com/office/drawing/2014/main" id="{B59ACAEA-6196-4A8F-8D6A-22179C0858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247620"/>
              </p:ext>
            </p:extLst>
          </p:nvPr>
        </p:nvGraphicFramePr>
        <p:xfrm>
          <a:off x="2771800" y="2132856"/>
          <a:ext cx="3455987" cy="69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37" name="公式" r:id="rId5" imgW="1320227" imgH="266584" progId="Equation.3">
                  <p:embed/>
                </p:oleObj>
              </mc:Choice>
              <mc:Fallback>
                <p:oleObj name="公式" r:id="rId5" imgW="1320227" imgH="266584" progId="Equation.3">
                  <p:embed/>
                  <p:pic>
                    <p:nvPicPr>
                      <p:cNvPr id="10852372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2132856"/>
                        <a:ext cx="3455987" cy="69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53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8245" name="Text Box 5">
                <a:extLst>
                  <a:ext uri="{FF2B5EF4-FFF2-40B4-BE49-F238E27FC236}">
                    <a16:creationId xmlns:a16="http://schemas.microsoft.com/office/drawing/2014/main" id="{FE96723F-8B11-46CB-B9CB-17756C1BAA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1007" y="1412776"/>
                <a:ext cx="8929686" cy="3539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证明２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：（反证法）</a:t>
                </a:r>
                <a:endParaRPr kumimoji="1" lang="en-US" altLang="zh-CN" sz="2800" b="1" dirty="0">
                  <a:latin typeface="Times New Roman" panose="02020603050405020304" pitchFamily="18" charset="0"/>
                  <a:ea typeface="黑体" panose="02010609060101010101" pitchFamily="49" charset="-122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 dirty="0">
                    <a:latin typeface="Times New Roman" panose="02020603050405020304" pitchFamily="18" charset="0"/>
                    <a:ea typeface="黑体" panose="02010609060101010101" pitchFamily="49" charset="-122"/>
                  </a:rPr>
                  <a:t>设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以</a:t>
                </a:r>
                <a:r>
                  <a:rPr kumimoji="1" lang="en-US" altLang="en-US" sz="2800" b="1" i="1" dirty="0">
                    <a:latin typeface="Times New Roman" panose="02020603050405020304" pitchFamily="18" charset="0"/>
                  </a:rPr>
                  <a:t>a</a:t>
                </a:r>
                <a:r>
                  <a:rPr kumimoji="1" lang="en-US" altLang="en-US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en-US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为首的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最长单增子序列以及单减子序列的长度分别为 </a:t>
                </a:r>
                <a:r>
                  <a:rPr kumimoji="1" lang="en-US" altLang="zh-CN" sz="2800" b="1" i="1" dirty="0">
                    <a:latin typeface="Times New Roman" panose="02020603050405020304" pitchFamily="18" charset="0"/>
                  </a:rPr>
                  <a:t>l</a:t>
                </a:r>
                <a:r>
                  <a:rPr kumimoji="1" lang="en-US" altLang="zh-CN" sz="2800" b="1" i="1" baseline="-25000" dirty="0">
                    <a:latin typeface="Times New Roman" panose="02020603050405020304" pitchFamily="18" charset="0"/>
                  </a:rPr>
                  <a:t>i 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kumimoji="1" lang="en-US" altLang="zh-CN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，其构成序偶对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),</a:t>
                </a:r>
                <a:r>
                  <a:rPr lang="en-US" altLang="zh-CN" sz="28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=1,2,…, n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+1.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1"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若对任意 </a:t>
                </a:r>
                <a:r>
                  <a:rPr kumimoji="1" lang="en-US" altLang="zh-CN" sz="2800" b="1" i="1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∈{</a:t>
                </a:r>
                <a:r>
                  <a:rPr lang="en-US" altLang="zh-CN" sz="2800" b="1" dirty="0" err="1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=1,2,…, n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+1}</a:t>
                </a:r>
                <a:r>
                  <a:rPr kumimoji="1" lang="en-US" altLang="zh-CN" sz="2800" b="1" dirty="0">
                    <a:latin typeface="Times New Roman" panose="02020603050405020304" pitchFamily="18" charset="0"/>
                  </a:rPr>
                  <a:t> ，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均</a:t>
                </a:r>
                <a:r>
                  <a:rPr kumimoji="1" lang="zh-CN" altLang="en-US" sz="2800" b="1" dirty="0">
                    <a:latin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  <m:sub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zh-CN" alt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m:rPr>
                        <m:nor/>
                      </m:rPr>
                      <a:rPr lang="zh-CN" altLang="en-US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则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+1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个</a:t>
                </a:r>
                <a:r>
                  <a:rPr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序偶对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,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)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的不同取值至多为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n</a:t>
                </a:r>
                <a:r>
                  <a:rPr lang="en-US" altLang="zh-CN" sz="2800" b="1" baseline="30000" dirty="0">
                    <a:latin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种，</a:t>
                </a:r>
                <a:endParaRPr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latin typeface="Times New Roman" panose="02020603050405020304" pitchFamily="18" charset="0"/>
                  </a:rPr>
                  <a:t>则由鸽巢原理至少存在 一对</a:t>
                </a:r>
                <a14:m>
                  <m:oMath xmlns:m="http://schemas.openxmlformats.org/officeDocument/2006/math"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m:rPr>
                        <m:nor/>
                      </m:rPr>
                      <a:rPr lang="zh-CN" altLang="en-US" sz="2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latin typeface="Times New Roman" panose="02020603050405020304" pitchFamily="18" charset="0"/>
                  </a:rPr>
                  <a:t>，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800" b="1" dirty="0">
                    <a:latin typeface="Times New Roman" panose="02020603050405020304" pitchFamily="18" charset="0"/>
                  </a:rPr>
                  <a:t>满足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(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, 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) = (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,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),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即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=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此时：</a:t>
                </a:r>
                <a:endParaRPr lang="en-US" altLang="zh-CN" sz="28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8245" name="Text Box 5">
                <a:extLst>
                  <a:ext uri="{FF2B5EF4-FFF2-40B4-BE49-F238E27FC236}">
                    <a16:creationId xmlns:a16="http://schemas.microsoft.com/office/drawing/2014/main" id="{FE96723F-8B11-46CB-B9CB-17756C1BA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007" y="1412776"/>
                <a:ext cx="8929686" cy="3539430"/>
              </a:xfrm>
              <a:prstGeom prst="rect">
                <a:avLst/>
              </a:prstGeom>
              <a:blipFill>
                <a:blip r:embed="rId2"/>
                <a:stretch>
                  <a:fillRect l="-1433" t="-2414" b="-41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31" name="灯片编号占位符 5">
            <a:extLst>
              <a:ext uri="{FF2B5EF4-FFF2-40B4-BE49-F238E27FC236}">
                <a16:creationId xmlns:a16="http://schemas.microsoft.com/office/drawing/2014/main" id="{72B264D4-520D-4B1B-A280-92DEA72C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AE3B01-E51B-434F-AB32-B060C7FEBBE9}" type="slidenum">
              <a:rPr lang="zh-CN" altLang="en-US" sz="1400"/>
              <a:pPr>
                <a:spcBef>
                  <a:spcPct val="0"/>
                </a:spcBef>
                <a:buFontTx/>
                <a:buNone/>
              </a:pPr>
              <a:t>92</a:t>
            </a:fld>
            <a:endParaRPr lang="en-US" altLang="zh-CN" sz="1400"/>
          </a:p>
        </p:txBody>
      </p:sp>
      <p:pic>
        <p:nvPicPr>
          <p:cNvPr id="22535" name="Picture 4" descr="paint">
            <a:extLst>
              <a:ext uri="{FF2B5EF4-FFF2-40B4-BE49-F238E27FC236}">
                <a16:creationId xmlns:a16="http://schemas.microsoft.com/office/drawing/2014/main" id="{77EB11B4-D2BD-4ED1-91E6-13397694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990606"/>
            <a:ext cx="8929687" cy="7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F37AAD8-F380-47B8-BC4B-FAA51DC1CF1D}"/>
              </a:ext>
            </a:extLst>
          </p:cNvPr>
          <p:cNvSpPr/>
          <p:nvPr/>
        </p:nvSpPr>
        <p:spPr>
          <a:xfrm>
            <a:off x="1043608" y="205191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0" dirty="0">
                <a:solidFill>
                  <a:srgbClr val="333399"/>
                </a:solidFill>
                <a:latin typeface="Tahoma"/>
                <a:cs typeface="+mj-cs"/>
              </a:rPr>
              <a:t>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5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870210-399B-45B7-8845-6DEAF51F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D019D-E53B-48DC-AE19-A98E9505CAEE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D65C63-263F-4258-B167-A12A0D6E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9D20A-A3D6-498D-B7C3-507B946BA177}" type="slidenum">
              <a:rPr lang="en-US" altLang="zh-CN" smtClean="0"/>
              <a:pPr>
                <a:defRPr/>
              </a:pPr>
              <a:t>93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44CE1B-5149-4F49-BD27-287AA5BD2B0C}"/>
              </a:ext>
            </a:extLst>
          </p:cNvPr>
          <p:cNvSpPr/>
          <p:nvPr/>
        </p:nvSpPr>
        <p:spPr>
          <a:xfrm>
            <a:off x="1259632" y="260648"/>
            <a:ext cx="69847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0" dirty="0">
                <a:solidFill>
                  <a:srgbClr val="333399"/>
                </a:solidFill>
                <a:latin typeface="Tahoma"/>
                <a:cs typeface="+mj-cs"/>
              </a:rPr>
              <a:t>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B3A35A2-CD57-4F1C-9D14-1E2343F4EBB0}"/>
                  </a:ext>
                </a:extLst>
              </p:cNvPr>
              <p:cNvSpPr/>
              <p:nvPr/>
            </p:nvSpPr>
            <p:spPr>
              <a:xfrm>
                <a:off x="359532" y="1340768"/>
                <a:ext cx="8424936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</a:rPr>
                  <a:t>(1)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若</a:t>
                </a:r>
                <a:r>
                  <a:rPr lang="en-US" altLang="en-US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en-US" sz="2800" b="1" dirty="0">
                    <a:latin typeface="Times New Roman" panose="02020603050405020304" pitchFamily="18" charset="0"/>
                  </a:rPr>
                  <a:t> &lt;</a:t>
                </a:r>
                <a:r>
                  <a:rPr lang="en-US" altLang="en-US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则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与以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为首的长为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的单增子列构成一个以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为首的长为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+1)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的单增子序列，那么由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和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的定义有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1" i="1" dirty="0">
                        <a:latin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k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altLang="zh-CN" sz="2800" b="1" i="1" dirty="0">
                        <a:latin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800" b="1" dirty="0">
                        <a:latin typeface="Times New Roman" panose="02020603050405020304" pitchFamily="18" charset="0"/>
                      </a:rPr>
                      <m:t>+1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2800" b="1" i="1" dirty="0">
                        <a:latin typeface="Times New Roman" panose="020206030504050203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j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</a:rPr>
                  <a:t>，这与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相矛盾。</a:t>
                </a:r>
                <a:endParaRPr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</a:rPr>
                  <a:t>(2)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若</a:t>
                </a:r>
                <a:r>
                  <a:rPr lang="en-US" altLang="en-US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en-US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&gt;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则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与以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为首的长为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的单减子列构成一个以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为首的长为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(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+1)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的单减子序列，那么由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和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的定义有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800" b="1" i="1" dirty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k</m:t>
                    </m:r>
                    <m: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n-US" altLang="zh-CN" sz="2800" b="1" dirty="0">
                        <a:latin typeface="Times New Roman" panose="02020603050405020304" pitchFamily="18" charset="0"/>
                      </a:rPr>
                      <m:t>+1</m:t>
                    </m:r>
                    <m:r>
                      <a:rPr lang="zh-CN" alt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altLang="zh-CN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</a:rPr>
                      <m:t>j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</a:rPr>
                  <a:t>，这与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j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=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相矛盾。</a:t>
                </a:r>
                <a:endParaRPr lang="en-US" altLang="zh-CN" sz="2800" b="1" dirty="0">
                  <a:latin typeface="Times New Roman" panose="02020603050405020304" pitchFamily="18" charset="0"/>
                </a:endParaRPr>
              </a:p>
              <a:p>
                <a:pPr eaLnBrk="1" hangingPunct="1"/>
                <a:endParaRPr lang="zh-CN" altLang="en-US" sz="2800" b="1" dirty="0">
                  <a:latin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</a:rPr>
                  <a:t>故假设不成立要么存在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l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&gt;n,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要么存在</a:t>
                </a:r>
                <a:r>
                  <a:rPr lang="en-US" altLang="zh-CN" sz="2800" b="1" i="1" dirty="0">
                    <a:latin typeface="Times New Roman" panose="02020603050405020304" pitchFamily="18" charset="0"/>
                  </a:rPr>
                  <a:t>m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</a:rPr>
                  <a:t> &gt;n</a:t>
                </a:r>
                <a:r>
                  <a:rPr lang="zh-CN" altLang="en-US" sz="2800" b="1" dirty="0">
                    <a:latin typeface="Times New Roman" panose="02020603050405020304" pitchFamily="18" charset="0"/>
                  </a:rPr>
                  <a:t>。</a:t>
                </a:r>
                <a:endParaRPr lang="zh-CN" altLang="zh-CN" sz="2800" b="1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B3A35A2-CD57-4F1C-9D14-1E2343F4E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2" y="1340768"/>
                <a:ext cx="8424936" cy="3970318"/>
              </a:xfrm>
              <a:prstGeom prst="rect">
                <a:avLst/>
              </a:prstGeom>
              <a:blipFill>
                <a:blip r:embed="rId2"/>
                <a:stretch>
                  <a:fillRect l="-1520" t="-2151" r="-5572" b="-3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596B3-61BF-4D8B-8C0B-3C013EDC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5EE689-87E6-449C-9FB3-47A8C79B4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880" y="1268760"/>
            <a:ext cx="8280920" cy="2592288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3-32 </a:t>
            </a:r>
            <a:r>
              <a:rPr lang="zh-CN" altLang="en-US" dirty="0"/>
              <a:t>将</a:t>
            </a:r>
            <a:r>
              <a:rPr lang="en-US" altLang="zh-CN" dirty="0"/>
              <a:t>1~67</a:t>
            </a:r>
            <a:r>
              <a:rPr lang="zh-CN" altLang="en-US" dirty="0"/>
              <a:t>的正整数任意分成</a:t>
            </a:r>
            <a:r>
              <a:rPr lang="en-US" altLang="zh-CN" dirty="0"/>
              <a:t>4</a:t>
            </a:r>
            <a:r>
              <a:rPr lang="zh-CN" altLang="en-US" dirty="0"/>
              <a:t>部分</a:t>
            </a:r>
            <a:r>
              <a:rPr lang="en-US" altLang="zh-CN" dirty="0"/>
              <a:t>,</a:t>
            </a:r>
            <a:r>
              <a:rPr lang="zh-CN" altLang="en-US" dirty="0"/>
              <a:t>其中必有一部分至少有一个元素是某两个元素之差</a:t>
            </a:r>
            <a:r>
              <a:rPr lang="en-US" altLang="zh-CN" dirty="0"/>
              <a:t>.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证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: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　用反证法．设命题不真．</a:t>
            </a:r>
          </a:p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即存在划分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∪ P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∪ P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∪P</a:t>
            </a:r>
            <a:r>
              <a:rPr lang="en-US" altLang="zh-CN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＝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{ 1,2,..,67 }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i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中不存在一个数是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altLang="en-US" i="1" baseline="-25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中两数之差，</a:t>
            </a:r>
            <a:r>
              <a:rPr lang="en-US" altLang="en-US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</a:t>
            </a:r>
            <a:r>
              <a:rPr lang="en-US" altLang="en-US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=1,2,3,4</a:t>
            </a:r>
            <a:r>
              <a:rPr lang="en-US" altLang="zh-CN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.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FB03B2-6D91-4E5A-AF01-4BAE494F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5FD3FF-BE6E-4D79-93DB-CA3F4B703BBA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6EB4FF-6681-42FA-9C06-7E51A6E5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2AE928-D14D-4DEF-8BA1-1CFF0A0E4859}" type="slidenum">
              <a:rPr lang="en-US" altLang="zh-CN" smtClean="0"/>
              <a:pPr>
                <a:defRPr/>
              </a:pPr>
              <a:t>94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5AD4017-B3DA-40E6-9495-BFB71D9D29CC}"/>
              </a:ext>
            </a:extLst>
          </p:cNvPr>
          <p:cNvSpPr/>
          <p:nvPr/>
        </p:nvSpPr>
        <p:spPr>
          <a:xfrm>
            <a:off x="2267744" y="398680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一个数是另外两数之差？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2460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4691" name="Text Box 3">
                <a:extLst>
                  <a:ext uri="{FF2B5EF4-FFF2-40B4-BE49-F238E27FC236}">
                    <a16:creationId xmlns:a16="http://schemas.microsoft.com/office/drawing/2014/main" id="{A4441847-9A42-41DC-8509-C1459AD504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40" y="1340768"/>
                <a:ext cx="8929687" cy="3539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(1)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由鸽巢原理</a:t>
                </a:r>
                <a:r>
                  <a:rPr lang="zh-CN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，故有一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划分</a:t>
                </a:r>
                <a:r>
                  <a:rPr lang="zh-CN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，其中至少有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(67-1)/4+1=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17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个数，不妨设该划分为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设这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17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个数从小到大为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   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 … &lt;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16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17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．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不妨设集合 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A={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17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}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  令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+1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－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m:rPr>
                        <m:nor/>
                      </m:rPr>
                      <a:rPr lang="en-US" altLang="zh-CN" sz="2800" b="1" i="1" dirty="0"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&lt;67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= 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···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则由假设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16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均不属于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14691" name="Text Box 3">
                <a:extLst>
                  <a:ext uri="{FF2B5EF4-FFF2-40B4-BE49-F238E27FC236}">
                    <a16:creationId xmlns:a16="http://schemas.microsoft.com/office/drawing/2014/main" id="{A4441847-9A42-41DC-8509-C1459AD5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40" y="1340768"/>
                <a:ext cx="8929687" cy="3539430"/>
              </a:xfrm>
              <a:prstGeom prst="rect">
                <a:avLst/>
              </a:prstGeom>
              <a:blipFill>
                <a:blip r:embed="rId2"/>
                <a:stretch>
                  <a:fillRect l="-1365" t="-1893" b="-37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140" name="Rectangle 7">
            <a:extLst>
              <a:ext uri="{FF2B5EF4-FFF2-40B4-BE49-F238E27FC236}">
                <a16:creationId xmlns:a16="http://schemas.microsoft.com/office/drawing/2014/main" id="{72923B6C-5E70-42DF-B2DA-57F4AFE648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0000C4"/>
                </a:solidFill>
              </a:rPr>
              <a:t>例</a:t>
            </a:r>
            <a:endParaRPr lang="zh-CN" altLang="en-US" b="1" dirty="0">
              <a:solidFill>
                <a:srgbClr val="0000C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4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E3CCAB-18BC-4047-8E8F-AE4C1A90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D019D-E53B-48DC-AE19-A98E9505CAEE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5482B1-507C-4251-9911-34C47D60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9D20A-A3D6-498D-B7C3-507B946BA177}" type="slidenum">
              <a:rPr lang="en-US" altLang="zh-CN" smtClean="0"/>
              <a:pPr>
                <a:defRPr/>
              </a:pPr>
              <a:t>96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39A7D3-04E8-4F10-ABB7-4078634CC4A1}"/>
                  </a:ext>
                </a:extLst>
              </p:cNvPr>
              <p:cNvSpPr/>
              <p:nvPr/>
            </p:nvSpPr>
            <p:spPr>
              <a:xfrm>
                <a:off x="251520" y="1268760"/>
                <a:ext cx="8352928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(2)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16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由鸽巢原理</a:t>
                </a:r>
                <a:r>
                  <a:rPr lang="zh-CN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存在以上一个划分中至少有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(16-1)/3+1=6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个数，不妨设该划分为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设这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个数从小到大为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 … &lt;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en-US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．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不妨设集合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={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6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}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令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 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+1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-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m:rPr>
                        <m:sty m:val="p"/>
                      </m:rP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&lt;67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= 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···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则由假设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均不属于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39A7D3-04E8-4F10-ABB7-4078634C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352928" cy="3970318"/>
              </a:xfrm>
              <a:prstGeom prst="rect">
                <a:avLst/>
              </a:prstGeom>
              <a:blipFill>
                <a:blip r:embed="rId2"/>
                <a:stretch>
                  <a:fillRect l="-1460" t="-1536" b="-3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869B5A3-4AC9-4182-B32D-6FC0BC9285C2}"/>
              </a:ext>
            </a:extLst>
          </p:cNvPr>
          <p:cNvSpPr/>
          <p:nvPr/>
        </p:nvSpPr>
        <p:spPr>
          <a:xfrm>
            <a:off x="1331640" y="332656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0" dirty="0">
                <a:solidFill>
                  <a:srgbClr val="0000C4"/>
                </a:solidFill>
                <a:latin typeface="Tahoma"/>
                <a:ea typeface="楷体_GB2312"/>
                <a:cs typeface="+mj-cs"/>
              </a:rPr>
              <a:t>例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C0964B-2DE4-4FFE-AF90-84526397D5C6}"/>
              </a:ext>
            </a:extLst>
          </p:cNvPr>
          <p:cNvSpPr txBox="1"/>
          <p:nvPr/>
        </p:nvSpPr>
        <p:spPr>
          <a:xfrm>
            <a:off x="7596336" y="4221088"/>
            <a:ext cx="65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399782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E3CCAB-18BC-4047-8E8F-AE4C1A90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0D019D-E53B-48DC-AE19-A98E9505CAEE}" type="datetime1">
              <a:rPr lang="zh-CN" altLang="en-US" smtClean="0"/>
              <a:pPr>
                <a:defRPr/>
              </a:pPr>
              <a:t>2021/6/16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5482B1-507C-4251-9911-34C47D60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9D20A-A3D6-498D-B7C3-507B946BA177}" type="slidenum">
              <a:rPr lang="en-US" altLang="zh-CN" smtClean="0"/>
              <a:pPr>
                <a:defRPr/>
              </a:pPr>
              <a:t>97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39A7D3-04E8-4F10-ABB7-4078634CC4A1}"/>
                  </a:ext>
                </a:extLst>
              </p:cNvPr>
              <p:cNvSpPr/>
              <p:nvPr/>
            </p:nvSpPr>
            <p:spPr>
              <a:xfrm>
                <a:off x="251520" y="1196752"/>
                <a:ext cx="8352928" cy="526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(3)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由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…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d</a:t>
                </a:r>
                <a:r>
                  <a:rPr lang="en-US" altLang="en-US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5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或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由鸽巢原理</a:t>
                </a:r>
                <a:r>
                  <a:rPr lang="zh-CN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存在以上一个划分中至少有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 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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(5-1)/2+1=3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个数，不妨设该划分为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设这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个数从小到大为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                e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e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&lt;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．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不妨设集合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C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={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e</a:t>
                </a:r>
                <a:r>
                  <a:rPr lang="en-US" altLang="en-US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en-US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}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  <a:sym typeface="Symbol" panose="05050102010706020507" pitchFamily="18" charset="2"/>
                  </a:rPr>
                  <a:t>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令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b="1" i="1" dirty="0" err="1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i="1" baseline="-25000" dirty="0" err="1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+1</a:t>
                </a:r>
                <a:r>
                  <a:rPr lang="en-US" altLang="zh-CN" sz="2800" b="1" i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-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e</a:t>
                </a:r>
                <a:r>
                  <a:rPr lang="en-US" altLang="zh-CN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，且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m:rPr>
                        <m:nor/>
                      </m:rPr>
                      <a:rPr lang="en-US" altLang="zh-CN" sz="2800" b="1" i="1" baseline="-25000" dirty="0">
                        <a:latin typeface="Times New Roman" panose="02020603050405020304" pitchFamily="18" charset="0"/>
                        <a:ea typeface="楷体_GB2312" pitchFamily="49" charset="-122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&lt;67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= 1,2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则由假设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均不属于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。</a:t>
                </a:r>
                <a:endParaRPr lang="en-US" altLang="zh-CN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(4)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考虑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g=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-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f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则有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m:rPr>
                        <m:sty m:val="p"/>
                      </m:rPr>
                      <a:rPr lang="en-US" altLang="zh-CN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&lt;67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，然而由假设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 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 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也不属于</a:t>
                </a:r>
                <a:r>
                  <a:rPr lang="en-US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800" b="1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,   </a:t>
                </a:r>
              </a:p>
              <a:p>
                <a:pPr eaLnBrk="1" hangingPunct="1"/>
                <a:r>
                  <a:rPr lang="zh-CN" altLang="en-US" sz="2800" b="1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这与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划分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∪ P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∪ P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∪P</a:t>
                </a:r>
                <a:r>
                  <a:rPr lang="en-US" altLang="zh-CN" sz="2800" baseline="-250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＝</a:t>
                </a:r>
                <a:r>
                  <a:rPr lang="en-US" altLang="zh-CN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{ 1,2,..,67 }</a:t>
                </a:r>
                <a:r>
                  <a:rPr lang="zh-CN" altLang="en-US" sz="2800" dirty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矛盾。</a:t>
                </a:r>
                <a:endParaRPr lang="zh-CN" altLang="en-US" sz="2800" b="1" dirty="0"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539A7D3-04E8-4F10-ABB7-4078634CC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196752"/>
                <a:ext cx="8352928" cy="5262979"/>
              </a:xfrm>
              <a:prstGeom prst="rect">
                <a:avLst/>
              </a:prstGeom>
              <a:blipFill>
                <a:blip r:embed="rId2"/>
                <a:stretch>
                  <a:fillRect l="-1460" t="-1157" r="-1022" b="-23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869B5A3-4AC9-4182-B32D-6FC0BC9285C2}"/>
              </a:ext>
            </a:extLst>
          </p:cNvPr>
          <p:cNvSpPr/>
          <p:nvPr/>
        </p:nvSpPr>
        <p:spPr>
          <a:xfrm>
            <a:off x="1331640" y="332656"/>
            <a:ext cx="7416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kern="0" dirty="0">
                <a:solidFill>
                  <a:srgbClr val="0000C4"/>
                </a:solidFill>
                <a:latin typeface="Tahoma"/>
                <a:ea typeface="楷体_GB2312"/>
                <a:cs typeface="+mj-cs"/>
              </a:rPr>
              <a:t>例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C0964B-2DE4-4FFE-AF90-84526397D5C6}"/>
              </a:ext>
            </a:extLst>
          </p:cNvPr>
          <p:cNvSpPr txBox="1"/>
          <p:nvPr/>
        </p:nvSpPr>
        <p:spPr>
          <a:xfrm>
            <a:off x="8238356" y="4077072"/>
            <a:ext cx="65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982881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340DCA5-355B-4AA0-A12D-BC2391A2E27D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4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D6D8CBE-E72A-4598-9831-10EEFA35F3C1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33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196975"/>
            <a:ext cx="8421688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 dirty="0">
                <a:latin typeface="Times New Roman" panose="02020603050405020304" pitchFamily="18" charset="0"/>
              </a:rPr>
              <a:t>例</a:t>
            </a:r>
            <a:r>
              <a:rPr lang="en-US" altLang="zh-CN" dirty="0">
                <a:latin typeface="Times New Roman" panose="02020603050405020304" pitchFamily="18" charset="0"/>
              </a:rPr>
              <a:t>3-34 </a:t>
            </a:r>
            <a:r>
              <a:rPr lang="zh-CN" altLang="en-US" dirty="0">
                <a:latin typeface="Times New Roman" panose="02020603050405020304" pitchFamily="18" charset="0"/>
              </a:rPr>
              <a:t>设</a:t>
            </a:r>
            <a:r>
              <a:rPr lang="en-US" altLang="zh-CN" dirty="0">
                <a:latin typeface="Times New Roman" panose="02020603050405020304" pitchFamily="18" charset="0"/>
              </a:rPr>
              <a:t>A={1,2,…,99}</a:t>
            </a:r>
            <a:r>
              <a:rPr lang="zh-CN" altLang="en-US" dirty="0">
                <a:latin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</a:rPr>
              <a:t>是</a:t>
            </a:r>
            <a:r>
              <a:rPr lang="en-US" altLang="zh-CN" dirty="0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的子集，且         </a:t>
            </a:r>
            <a:r>
              <a:rPr lang="en-US" altLang="zh-CN" dirty="0"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latin typeface="Times New Roman" panose="02020603050405020304" pitchFamily="18" charset="0"/>
              </a:rPr>
              <a:t>则可以找到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</a:rPr>
              <a:t>的两个互不相交的真子集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</a:rPr>
              <a:t>和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</a:rPr>
              <a:t>，使得</a:t>
            </a:r>
            <a:r>
              <a:rPr lang="en-US" altLang="zh-CN" dirty="0">
                <a:latin typeface="Times New Roman" panose="02020603050405020304" pitchFamily="18" charset="0"/>
              </a:rPr>
              <a:t>Y</a:t>
            </a:r>
            <a:r>
              <a:rPr lang="zh-CN" altLang="en-US" dirty="0">
                <a:latin typeface="Times New Roman" panose="02020603050405020304" pitchFamily="18" charset="0"/>
              </a:rPr>
              <a:t>中元素之和等于</a:t>
            </a:r>
            <a:r>
              <a:rPr lang="en-US" altLang="zh-CN" dirty="0">
                <a:latin typeface="Times New Roman" panose="02020603050405020304" pitchFamily="18" charset="0"/>
              </a:rPr>
              <a:t>Z</a:t>
            </a:r>
            <a:r>
              <a:rPr lang="zh-CN" altLang="en-US" dirty="0">
                <a:latin typeface="Times New Roman" panose="02020603050405020304" pitchFamily="18" charset="0"/>
              </a:rPr>
              <a:t>中元素之和。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    </a:t>
            </a:r>
            <a:r>
              <a:rPr lang="zh-CN" altLang="en-US" dirty="0">
                <a:latin typeface="Times New Roman" panose="02020603050405020304" pitchFamily="18" charset="0"/>
              </a:rPr>
              <a:t>解 由于             ，所以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</a:rPr>
              <a:t>有                         个非空真子集，但</a:t>
            </a:r>
            <a:r>
              <a:rPr lang="en-US" altLang="zh-CN" dirty="0">
                <a:latin typeface="Times New Roman" panose="02020603050405020304" pitchFamily="18" charset="0"/>
              </a:rPr>
              <a:t>X</a:t>
            </a:r>
            <a:r>
              <a:rPr lang="zh-CN" altLang="en-US" dirty="0">
                <a:latin typeface="Times New Roman" panose="02020603050405020304" pitchFamily="18" charset="0"/>
              </a:rPr>
              <a:t>的非空真子集</a:t>
            </a:r>
            <a:r>
              <a:rPr lang="en-US" altLang="zh-CN" dirty="0">
                <a:latin typeface="Times New Roman" panose="02020603050405020304" pitchFamily="18" charset="0"/>
              </a:rPr>
              <a:t>S</a:t>
            </a:r>
            <a:r>
              <a:rPr lang="zh-CN" altLang="en-US" dirty="0">
                <a:latin typeface="Times New Roman" panose="02020603050405020304" pitchFamily="18" charset="0"/>
              </a:rPr>
              <a:t>中的元素之和满足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 dirty="0"/>
              <a:t> 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 dirty="0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8550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1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2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3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4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5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6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57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3390" name="Object 14"/>
          <p:cNvGraphicFramePr>
            <a:graphicFrameLocks noChangeAspect="1"/>
          </p:cNvGraphicFramePr>
          <p:nvPr/>
        </p:nvGraphicFramePr>
        <p:xfrm>
          <a:off x="2124075" y="2940050"/>
          <a:ext cx="10810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69" name="公式" r:id="rId3" imgW="520474" imgH="241195" progId="Equation.3">
                  <p:embed/>
                </p:oleObj>
              </mc:Choice>
              <mc:Fallback>
                <p:oleObj name="公式" r:id="rId3" imgW="520474" imgH="24119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940050"/>
                        <a:ext cx="10810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59" name="Rectangle 17"/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3392" name="Object 16"/>
          <p:cNvGraphicFramePr>
            <a:graphicFrameLocks noChangeAspect="1"/>
          </p:cNvGraphicFramePr>
          <p:nvPr/>
        </p:nvGraphicFramePr>
        <p:xfrm>
          <a:off x="4975225" y="2924175"/>
          <a:ext cx="20748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70" name="公式" r:id="rId5" imgW="901309" imgH="203112" progId="Equation.3">
                  <p:embed/>
                </p:oleObj>
              </mc:Choice>
              <mc:Fallback>
                <p:oleObj name="公式" r:id="rId5" imgW="901309" imgH="20311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225" y="2924175"/>
                        <a:ext cx="20748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61" name="Rectangle 19"/>
          <p:cNvSpPr>
            <a:spLocks noChangeArrowheads="1"/>
          </p:cNvSpPr>
          <p:nvPr/>
        </p:nvSpPr>
        <p:spPr bwMode="auto">
          <a:xfrm>
            <a:off x="0" y="32385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3394" name="Object 18"/>
          <p:cNvGraphicFramePr>
            <a:graphicFrameLocks noChangeAspect="1"/>
          </p:cNvGraphicFramePr>
          <p:nvPr/>
        </p:nvGraphicFramePr>
        <p:xfrm>
          <a:off x="1635125" y="4005263"/>
          <a:ext cx="536892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71" name="公式" r:id="rId7" imgW="2108200" imgH="355600" progId="Equation.3">
                  <p:embed/>
                </p:oleObj>
              </mc:Choice>
              <mc:Fallback>
                <p:oleObj name="公式" r:id="rId7" imgW="2108200" imgH="3556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5" y="4005263"/>
                        <a:ext cx="536892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63" name="Rectangle 21"/>
          <p:cNvSpPr>
            <a:spLocks noChangeArrowheads="1"/>
          </p:cNvSpPr>
          <p:nvPr/>
        </p:nvSpPr>
        <p:spPr bwMode="auto">
          <a:xfrm>
            <a:off x="0" y="3300413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64" name="Object 20"/>
          <p:cNvGraphicFramePr>
            <a:graphicFrameLocks noChangeAspect="1"/>
          </p:cNvGraphicFramePr>
          <p:nvPr/>
        </p:nvGraphicFramePr>
        <p:xfrm>
          <a:off x="7451725" y="1268413"/>
          <a:ext cx="1008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72" name="公式" r:id="rId9" imgW="520474" imgH="241195" progId="Equation.3">
                  <p:embed/>
                </p:oleObj>
              </mc:Choice>
              <mc:Fallback>
                <p:oleObj name="公式" r:id="rId9" imgW="520474" imgH="24119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268413"/>
                        <a:ext cx="1008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3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日期占位符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4B1211-3A8F-43CE-B921-ABE265FC1335}" type="datetime1">
              <a:rPr kumimoji="0" lang="zh-CN" altLang="en-US" sz="1400" b="0" smtClean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2021/6/16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957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rgbClr val="008000"/>
              </a:buClr>
              <a:buSzPct val="55000"/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ADA4AA1-4B65-4566-B29E-D1976E390145}" type="slidenum">
              <a:rPr kumimoji="0" lang="en-US" altLang="zh-CN" sz="1400" b="0">
                <a:ea typeface="宋体" panose="02010600030101010101" pitchFamily="2" charset="-122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kumimoji="0" lang="en-US" altLang="zh-CN" sz="1400" b="0">
              <a:ea typeface="宋体" panose="02010600030101010101" pitchFamily="2" charset="-122"/>
            </a:endParaRPr>
          </a:p>
        </p:txBody>
      </p:sp>
      <p:sp>
        <p:nvSpPr>
          <p:cNvPr id="10854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8288" y="1501775"/>
            <a:ext cx="8421687" cy="4670425"/>
          </a:xfrm>
        </p:spPr>
        <p:txBody>
          <a:bodyPr/>
          <a:lstStyle/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Char char="§"/>
            </a:pPr>
            <a:r>
              <a:rPr lang="zh-CN" altLang="en-US">
                <a:latin typeface="Times New Roman" panose="02020603050405020304" pitchFamily="18" charset="0"/>
              </a:rPr>
              <a:t>现在有</a:t>
            </a:r>
            <a:r>
              <a:rPr lang="en-US" altLang="zh-CN">
                <a:latin typeface="Times New Roman" panose="02020603050405020304" pitchFamily="18" charset="0"/>
              </a:rPr>
              <a:t>1022</a:t>
            </a:r>
            <a:r>
              <a:rPr lang="zh-CN" altLang="en-US">
                <a:latin typeface="Times New Roman" panose="02020603050405020304" pitchFamily="18" charset="0"/>
              </a:rPr>
              <a:t>只鸽子，</a:t>
            </a:r>
            <a:r>
              <a:rPr lang="en-US" altLang="zh-CN">
                <a:latin typeface="Times New Roman" panose="02020603050405020304" pitchFamily="18" charset="0"/>
              </a:rPr>
              <a:t>855</a:t>
            </a:r>
            <a:r>
              <a:rPr lang="zh-CN" altLang="en-US">
                <a:latin typeface="Times New Roman" panose="02020603050405020304" pitchFamily="18" charset="0"/>
              </a:rPr>
              <a:t>个鸽巢，故至少有两个鸽巢中的鸽子数相等。设这两个子集为</a:t>
            </a:r>
            <a:r>
              <a:rPr lang="en-US" altLang="zh-CN">
                <a:latin typeface="Times New Roman" panose="02020603050405020304" pitchFamily="18" charset="0"/>
              </a:rPr>
              <a:t>B</a:t>
            </a:r>
            <a:r>
              <a:rPr lang="zh-CN" altLang="en-US">
                <a:latin typeface="Times New Roman" panose="02020603050405020304" pitchFamily="18" charset="0"/>
              </a:rPr>
              <a:t>和</a:t>
            </a:r>
            <a:r>
              <a:rPr lang="en-US" altLang="zh-CN">
                <a:latin typeface="Times New Roman" panose="02020603050405020304" pitchFamily="18" charset="0"/>
              </a:rPr>
              <a:t>C</a:t>
            </a:r>
            <a:r>
              <a:rPr lang="zh-CN" altLang="en-US">
                <a:latin typeface="Times New Roman" panose="02020603050405020304" pitchFamily="18" charset="0"/>
              </a:rPr>
              <a:t>，则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</a:t>
            </a:r>
            <a:r>
              <a:rPr lang="en-US" altLang="zh-CN">
                <a:latin typeface="Times New Roman" panose="02020603050405020304" pitchFamily="18" charset="0"/>
              </a:rPr>
              <a:t>(1) </a:t>
            </a:r>
            <a:r>
              <a:rPr lang="zh-CN" altLang="en-US">
                <a:latin typeface="Times New Roman" panose="02020603050405020304" pitchFamily="18" charset="0"/>
              </a:rPr>
              <a:t>当                  时，令 </a:t>
            </a:r>
            <a:r>
              <a:rPr lang="en-US" altLang="zh-CN">
                <a:latin typeface="Times New Roman" panose="02020603050405020304" pitchFamily="18" charset="0"/>
              </a:rPr>
              <a:t>Y=B</a:t>
            </a:r>
            <a:r>
              <a:rPr lang="zh-CN" altLang="en-US">
                <a:latin typeface="Times New Roman" panose="02020603050405020304" pitchFamily="18" charset="0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Z=C</a:t>
            </a:r>
            <a:r>
              <a:rPr lang="zh-CN" altLang="en-US">
                <a:latin typeface="Times New Roman" panose="02020603050405020304" pitchFamily="18" charset="0"/>
              </a:rPr>
              <a:t>即可；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>
                <a:latin typeface="Times New Roman" panose="02020603050405020304" pitchFamily="18" charset="0"/>
              </a:rPr>
              <a:t>      </a:t>
            </a:r>
            <a:r>
              <a:rPr lang="en-US" altLang="zh-CN">
                <a:latin typeface="Times New Roman" panose="02020603050405020304" pitchFamily="18" charset="0"/>
              </a:rPr>
              <a:t>(2)</a:t>
            </a:r>
            <a:r>
              <a:rPr lang="zh-CN" altLang="en-US"/>
              <a:t>当                时，令</a:t>
            </a:r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endParaRPr lang="zh-CN" altLang="en-US"/>
          </a:p>
          <a:p>
            <a:pPr marL="571500" indent="-571500" algn="just" eaLnBrk="1" hangingPunct="1">
              <a:lnSpc>
                <a:spcPct val="120000"/>
              </a:lnSpc>
              <a:buSzTx/>
              <a:buFont typeface="Wingdings" panose="05000000000000000000" pitchFamily="2" charset="2"/>
              <a:buNone/>
            </a:pPr>
            <a:r>
              <a:rPr lang="zh-CN" altLang="en-US"/>
              <a:t>     即可。</a:t>
            </a:r>
          </a:p>
        </p:txBody>
      </p:sp>
      <p:sp>
        <p:nvSpPr>
          <p:cNvPr id="109573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152400"/>
            <a:ext cx="6386513" cy="882650"/>
          </a:xfrm>
          <a:noFill/>
        </p:spPr>
        <p:txBody>
          <a:bodyPr/>
          <a:lstStyle/>
          <a:p>
            <a:pPr eaLnBrk="1" hangingPunct="1"/>
            <a:r>
              <a:rPr lang="zh-CN" altLang="en-US"/>
              <a:t>例</a:t>
            </a:r>
          </a:p>
        </p:txBody>
      </p:sp>
      <p:sp>
        <p:nvSpPr>
          <p:cNvPr id="109574" name="Rectangle 4"/>
          <p:cNvSpPr>
            <a:spLocks noChangeArrowheads="1"/>
          </p:cNvSpPr>
          <p:nvPr/>
        </p:nvSpPr>
        <p:spPr bwMode="auto">
          <a:xfrm>
            <a:off x="403383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5" name="Rectangle 5"/>
          <p:cNvSpPr>
            <a:spLocks noChangeArrowheads="1"/>
          </p:cNvSpPr>
          <p:nvPr/>
        </p:nvSpPr>
        <p:spPr bwMode="auto">
          <a:xfrm>
            <a:off x="40767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6" name="Rectangle 6"/>
          <p:cNvSpPr>
            <a:spLocks noChangeArrowheads="1"/>
          </p:cNvSpPr>
          <p:nvPr/>
        </p:nvSpPr>
        <p:spPr bwMode="auto">
          <a:xfrm>
            <a:off x="4052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7" name="Rectangle 7"/>
          <p:cNvSpPr>
            <a:spLocks noChangeArrowheads="1"/>
          </p:cNvSpPr>
          <p:nvPr/>
        </p:nvSpPr>
        <p:spPr bwMode="auto">
          <a:xfrm>
            <a:off x="4343400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8" name="Rectangle 8"/>
          <p:cNvSpPr>
            <a:spLocks noChangeArrowheads="1"/>
          </p:cNvSpPr>
          <p:nvPr/>
        </p:nvSpPr>
        <p:spPr bwMode="auto">
          <a:xfrm>
            <a:off x="3348038" y="32194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9" name="Rectangle 9"/>
          <p:cNvSpPr>
            <a:spLocks noChangeArrowheads="1"/>
          </p:cNvSpPr>
          <p:nvPr/>
        </p:nvSpPr>
        <p:spPr bwMode="auto">
          <a:xfrm>
            <a:off x="3967163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80" name="Rectangle 10"/>
          <p:cNvSpPr>
            <a:spLocks noChangeArrowheads="1"/>
          </p:cNvSpPr>
          <p:nvPr/>
        </p:nvSpPr>
        <p:spPr bwMode="auto">
          <a:xfrm>
            <a:off x="36718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81" name="Rectangle 11"/>
          <p:cNvSpPr>
            <a:spLocks noChangeArrowheads="1"/>
          </p:cNvSpPr>
          <p:nvPr/>
        </p:nvSpPr>
        <p:spPr bwMode="auto">
          <a:xfrm>
            <a:off x="3900488" y="33289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82" name="Rectangle 12"/>
          <p:cNvSpPr>
            <a:spLocks noChangeArrowheads="1"/>
          </p:cNvSpPr>
          <p:nvPr/>
        </p:nvSpPr>
        <p:spPr bwMode="auto">
          <a:xfrm>
            <a:off x="4114800" y="331470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83" name="Rectangle 13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84" name="Rectangle 15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4414" name="Object 14"/>
          <p:cNvGraphicFramePr>
            <a:graphicFrameLocks noChangeAspect="1"/>
          </p:cNvGraphicFramePr>
          <p:nvPr/>
        </p:nvGraphicFramePr>
        <p:xfrm>
          <a:off x="1763713" y="2781300"/>
          <a:ext cx="144145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90" name="公式" r:id="rId3" imgW="698500" imgH="190500" progId="Equation.3">
                  <p:embed/>
                </p:oleObj>
              </mc:Choice>
              <mc:Fallback>
                <p:oleObj name="公式" r:id="rId3" imgW="698500" imgH="190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781300"/>
                        <a:ext cx="144145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6" name="Rectangle 17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4416" name="Object 16"/>
          <p:cNvGraphicFramePr>
            <a:graphicFrameLocks noChangeAspect="1"/>
          </p:cNvGraphicFramePr>
          <p:nvPr/>
        </p:nvGraphicFramePr>
        <p:xfrm>
          <a:off x="1692275" y="3357563"/>
          <a:ext cx="1512888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91" name="公式" r:id="rId5" imgW="698500" imgH="190500" progId="Equation.3">
                  <p:embed/>
                </p:oleObj>
              </mc:Choice>
              <mc:Fallback>
                <p:oleObj name="公式" r:id="rId5" imgW="698500" imgH="1905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357563"/>
                        <a:ext cx="1512888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88" name="Rectangle 19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Dotum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854418" name="Object 18"/>
          <p:cNvGraphicFramePr>
            <a:graphicFrameLocks noChangeAspect="1"/>
          </p:cNvGraphicFramePr>
          <p:nvPr/>
        </p:nvGraphicFramePr>
        <p:xfrm>
          <a:off x="1939925" y="3933825"/>
          <a:ext cx="49022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92" name="公式" r:id="rId7" imgW="1930400" imgH="203200" progId="Equation.3">
                  <p:embed/>
                </p:oleObj>
              </mc:Choice>
              <mc:Fallback>
                <p:oleObj name="公式" r:id="rId7" imgW="1930400" imgH="2032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9925" y="3933825"/>
                        <a:ext cx="49022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whu8">
  <a:themeElements>
    <a:clrScheme name="1_whu8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whu8">
      <a:majorFont>
        <a:latin typeface="Tahoma"/>
        <a:ea typeface="楷体_GB2312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rgbClr val="002BB4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Dotu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rgbClr val="002BB4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Dotum" pitchFamily="34" charset="-127"/>
          </a:defRPr>
        </a:defPPr>
      </a:lstStyle>
    </a:lnDef>
  </a:objectDefaults>
  <a:extraClrSchemeLst>
    <a:extraClrScheme>
      <a:clrScheme name="1_whu8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whu8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whu8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8">
        <a:dk1>
          <a:srgbClr val="000000"/>
        </a:dk1>
        <a:lt1>
          <a:srgbClr val="FFFFFF"/>
        </a:lt1>
        <a:dk2>
          <a:srgbClr val="FFCC00"/>
        </a:dk2>
        <a:lt2>
          <a:srgbClr val="000000"/>
        </a:lt2>
        <a:accent1>
          <a:srgbClr val="8080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B98A00"/>
        </a:accent6>
        <a:hlink>
          <a:srgbClr val="B85C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9">
        <a:dk1>
          <a:srgbClr val="000000"/>
        </a:dk1>
        <a:lt1>
          <a:srgbClr val="FFFFFF"/>
        </a:lt1>
        <a:dk2>
          <a:srgbClr val="FFCC00"/>
        </a:dk2>
        <a:lt2>
          <a:srgbClr val="000000"/>
        </a:lt2>
        <a:accent1>
          <a:srgbClr val="8080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B98A00"/>
        </a:accent6>
        <a:hlink>
          <a:srgbClr val="B85C00"/>
        </a:hlink>
        <a:folHlink>
          <a:srgbClr val="0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10">
        <a:dk1>
          <a:srgbClr val="000000"/>
        </a:dk1>
        <a:lt1>
          <a:srgbClr val="FFFFFF"/>
        </a:lt1>
        <a:dk2>
          <a:srgbClr val="000099"/>
        </a:dk2>
        <a:lt2>
          <a:srgbClr val="969696"/>
        </a:lt2>
        <a:accent1>
          <a:srgbClr val="FFFF99"/>
        </a:accent1>
        <a:accent2>
          <a:srgbClr val="0066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005C5C"/>
        </a:accent6>
        <a:hlink>
          <a:srgbClr val="000000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whu8 11">
        <a:dk1>
          <a:srgbClr val="C0C0C0"/>
        </a:dk1>
        <a:lt1>
          <a:srgbClr val="FFFFFF"/>
        </a:lt1>
        <a:dk2>
          <a:srgbClr val="7979A5"/>
        </a:dk2>
        <a:lt2>
          <a:srgbClr val="FFFF00"/>
        </a:lt2>
        <a:accent1>
          <a:srgbClr val="7499D0"/>
        </a:accent1>
        <a:accent2>
          <a:srgbClr val="CCCCFF"/>
        </a:accent2>
        <a:accent3>
          <a:srgbClr val="BEBECF"/>
        </a:accent3>
        <a:accent4>
          <a:srgbClr val="DADADA"/>
        </a:accent4>
        <a:accent5>
          <a:srgbClr val="BCCAE4"/>
        </a:accent5>
        <a:accent6>
          <a:srgbClr val="B9B9E7"/>
        </a:accent6>
        <a:hlink>
          <a:srgbClr val="FFFF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whu8 12">
        <a:dk1>
          <a:srgbClr val="000000"/>
        </a:dk1>
        <a:lt1>
          <a:srgbClr val="FFFFFF"/>
        </a:lt1>
        <a:dk2>
          <a:srgbClr val="FFCC00"/>
        </a:dk2>
        <a:lt2>
          <a:srgbClr val="000000"/>
        </a:lt2>
        <a:accent1>
          <a:srgbClr val="8080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B98A00"/>
        </a:accent6>
        <a:hlink>
          <a:srgbClr val="B85C00"/>
        </a:hlink>
        <a:folHlink>
          <a:srgbClr val="7D7D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0">
  <a:themeElements>
    <a:clrScheme name="1_0 9">
      <a:dk1>
        <a:srgbClr val="000000"/>
      </a:dk1>
      <a:lt1>
        <a:srgbClr val="FFFFFF"/>
      </a:lt1>
      <a:dk2>
        <a:srgbClr val="FFCC00"/>
      </a:dk2>
      <a:lt2>
        <a:srgbClr val="000000"/>
      </a:lt2>
      <a:accent1>
        <a:srgbClr val="808000"/>
      </a:accent1>
      <a:accent2>
        <a:srgbClr val="CC9900"/>
      </a:accent2>
      <a:accent3>
        <a:srgbClr val="FFFFFF"/>
      </a:accent3>
      <a:accent4>
        <a:srgbClr val="000000"/>
      </a:accent4>
      <a:accent5>
        <a:srgbClr val="C0C0AA"/>
      </a:accent5>
      <a:accent6>
        <a:srgbClr val="B98A00"/>
      </a:accent6>
      <a:hlink>
        <a:srgbClr val="B85C00"/>
      </a:hlink>
      <a:folHlink>
        <a:srgbClr val="7D7D7D"/>
      </a:folHlink>
    </a:clrScheme>
    <a:fontScheme name="1_0">
      <a:majorFont>
        <a:latin typeface="Arial"/>
        <a:ea typeface="隶书"/>
        <a:cs typeface=""/>
      </a:majorFont>
      <a:minorFont>
        <a:latin typeface="Arial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rgbClr val="002BB4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Dotu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0" cap="flat" cmpd="sng" algn="ctr">
          <a:solidFill>
            <a:srgbClr val="002BB4"/>
          </a:solidFill>
          <a:prstDash val="solid"/>
          <a:round/>
          <a:headEnd type="none" w="med" len="med"/>
          <a:tailEnd type="none" w="med" len="med"/>
        </a:ln>
        <a:effectLst>
          <a:outerShdw dist="107763" dir="2700000" algn="ctr" rotWithShape="0">
            <a:schemeClr val="bg2"/>
          </a:outerShdw>
        </a:effec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Dotum" pitchFamily="34" charset="-127"/>
          </a:defRPr>
        </a:defPPr>
      </a:lstStyle>
    </a:lnDef>
  </a:objectDefaults>
  <a:extraClrSchemeLst>
    <a:extraClrScheme>
      <a:clrScheme name="1_0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0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8">
        <a:dk1>
          <a:srgbClr val="C0C0C0"/>
        </a:dk1>
        <a:lt1>
          <a:srgbClr val="FFFFFF"/>
        </a:lt1>
        <a:dk2>
          <a:srgbClr val="7979A5"/>
        </a:dk2>
        <a:lt2>
          <a:srgbClr val="FFFF00"/>
        </a:lt2>
        <a:accent1>
          <a:srgbClr val="7499D0"/>
        </a:accent1>
        <a:accent2>
          <a:srgbClr val="CCCCFF"/>
        </a:accent2>
        <a:accent3>
          <a:srgbClr val="BEBECF"/>
        </a:accent3>
        <a:accent4>
          <a:srgbClr val="DADADA"/>
        </a:accent4>
        <a:accent5>
          <a:srgbClr val="BCCAE4"/>
        </a:accent5>
        <a:accent6>
          <a:srgbClr val="B9B9E7"/>
        </a:accent6>
        <a:hlink>
          <a:srgbClr val="FFFF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0 9">
        <a:dk1>
          <a:srgbClr val="000000"/>
        </a:dk1>
        <a:lt1>
          <a:srgbClr val="FFFFFF"/>
        </a:lt1>
        <a:dk2>
          <a:srgbClr val="FFCC00"/>
        </a:dk2>
        <a:lt2>
          <a:srgbClr val="000000"/>
        </a:lt2>
        <a:accent1>
          <a:srgbClr val="8080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B98A00"/>
        </a:accent6>
        <a:hlink>
          <a:srgbClr val="B85C00"/>
        </a:hlink>
        <a:folHlink>
          <a:srgbClr val="7D7D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137685</TotalTime>
  <Words>8788</Words>
  <Application>Microsoft Office PowerPoint</Application>
  <PresentationFormat>全屏显示(4:3)</PresentationFormat>
  <Paragraphs>1123</Paragraphs>
  <Slides>129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129</vt:i4>
      </vt:variant>
    </vt:vector>
  </HeadingPairs>
  <TitlesOfParts>
    <vt:vector size="148" baseType="lpstr">
      <vt:lpstr>-apple-system</vt:lpstr>
      <vt:lpstr>Dotum</vt:lpstr>
      <vt:lpstr>Euclid Symbol</vt:lpstr>
      <vt:lpstr>黑体</vt:lpstr>
      <vt:lpstr>楷体</vt:lpstr>
      <vt:lpstr>楷体_GB2312</vt:lpstr>
      <vt:lpstr>隶书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Verdana</vt:lpstr>
      <vt:lpstr>Wingdings</vt:lpstr>
      <vt:lpstr>1_whu8</vt:lpstr>
      <vt:lpstr>1_0</vt:lpstr>
      <vt:lpstr>公式</vt:lpstr>
      <vt:lpstr>第3章  容斥原理和鸽巢原理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容斥原理</vt:lpstr>
      <vt:lpstr>习题</vt:lpstr>
      <vt:lpstr>有限制的排列 </vt:lpstr>
      <vt:lpstr>有限制的排列</vt:lpstr>
      <vt:lpstr>棋盘多项式</vt:lpstr>
      <vt:lpstr>棋盘多项式</vt:lpstr>
      <vt:lpstr>棋盘多项式</vt:lpstr>
      <vt:lpstr>棋盘多项式</vt:lpstr>
      <vt:lpstr>棋盘多项式</vt:lpstr>
      <vt:lpstr>棋盘多项式</vt:lpstr>
      <vt:lpstr>棋盘多项式</vt:lpstr>
      <vt:lpstr>棋盘多项式</vt:lpstr>
      <vt:lpstr>棋盘多项式</vt:lpstr>
      <vt:lpstr>棋盘多项式</vt:lpstr>
      <vt:lpstr>有禁区的排列 </vt:lpstr>
      <vt:lpstr>有禁区的排列 </vt:lpstr>
      <vt:lpstr>有禁区的排列 </vt:lpstr>
      <vt:lpstr>有禁区的排列 </vt:lpstr>
      <vt:lpstr>有禁区的排列 </vt:lpstr>
      <vt:lpstr>有禁区的排列 </vt:lpstr>
      <vt:lpstr>有禁区的排列</vt:lpstr>
      <vt:lpstr>有禁区的排列</vt:lpstr>
      <vt:lpstr>广义容斥原理</vt:lpstr>
      <vt:lpstr>广义容斥原理</vt:lpstr>
      <vt:lpstr>广义容斥原理</vt:lpstr>
      <vt:lpstr>广义容斥原理</vt:lpstr>
      <vt:lpstr>广义容斥原理</vt:lpstr>
      <vt:lpstr>广义容斥原理</vt:lpstr>
      <vt:lpstr>广义容斥原理</vt:lpstr>
      <vt:lpstr>广义容斥原理</vt:lpstr>
      <vt:lpstr>若干应用</vt:lpstr>
      <vt:lpstr>若干应用</vt:lpstr>
      <vt:lpstr>若干应用</vt:lpstr>
      <vt:lpstr>PowerPoint 演示文稿</vt:lpstr>
      <vt:lpstr>举例</vt:lpstr>
      <vt:lpstr>习题</vt:lpstr>
      <vt:lpstr>第二类司特林数展开式 </vt:lpstr>
      <vt:lpstr>第二类司特林数展开式 </vt:lpstr>
      <vt:lpstr>第二类司特林数展开式</vt:lpstr>
      <vt:lpstr>第二类司特林数展开式</vt:lpstr>
      <vt:lpstr>第二类司特林数展开式</vt:lpstr>
      <vt:lpstr>第二类司特林数展开式</vt:lpstr>
      <vt:lpstr>鸽巢原理</vt:lpstr>
      <vt:lpstr>鸽巢原理</vt:lpstr>
      <vt:lpstr>鸽巢原理</vt:lpstr>
      <vt:lpstr>PowerPoint 演示文稿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</vt:lpstr>
      <vt:lpstr>鸽巢原理的推广</vt:lpstr>
      <vt:lpstr>鸽巢原理的推广</vt:lpstr>
      <vt:lpstr>鸽巢原理的推广</vt:lpstr>
      <vt:lpstr>例 </vt:lpstr>
      <vt:lpstr>例</vt:lpstr>
      <vt:lpstr>例</vt:lpstr>
      <vt:lpstr>例</vt:lpstr>
      <vt:lpstr>例</vt:lpstr>
      <vt:lpstr>例</vt:lpstr>
      <vt:lpstr>例</vt:lpstr>
      <vt:lpstr>PowerPoint 演示文稿</vt:lpstr>
      <vt:lpstr>PowerPoint 演示文稿</vt:lpstr>
      <vt:lpstr>例</vt:lpstr>
      <vt:lpstr>例</vt:lpstr>
      <vt:lpstr>PowerPoint 演示文稿</vt:lpstr>
      <vt:lpstr>PowerPoint 演示文稿</vt:lpstr>
      <vt:lpstr>例</vt:lpstr>
      <vt:lpstr>例</vt:lpstr>
      <vt:lpstr>例</vt:lpstr>
      <vt:lpstr>例</vt:lpstr>
      <vt:lpstr>例</vt:lpstr>
      <vt:lpstr>习题</vt:lpstr>
      <vt:lpstr>整点问题（扩充内容）</vt:lpstr>
      <vt:lpstr>PowerPoint 演示文稿</vt:lpstr>
      <vt:lpstr>PowerPoint 演示文稿</vt:lpstr>
      <vt:lpstr>PowerPoint 演示文稿</vt:lpstr>
      <vt:lpstr>Ramsey数 </vt:lpstr>
      <vt:lpstr>Ramsey数 </vt:lpstr>
      <vt:lpstr>Ramsey数</vt:lpstr>
      <vt:lpstr>PowerPoint 演示文稿</vt:lpstr>
      <vt:lpstr>Ramsey数</vt:lpstr>
      <vt:lpstr>Ramsey数</vt:lpstr>
      <vt:lpstr>Ramsey数</vt:lpstr>
      <vt:lpstr>PowerPoint 演示文稿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</vt:lpstr>
      <vt:lpstr>Ramsey数的推广 </vt:lpstr>
    </vt:vector>
  </TitlesOfParts>
  <Company>UUU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Fortran语言 （Fortran77结构化程序设计）</dc:title>
  <dc:creator>LUO</dc:creator>
  <cp:lastModifiedBy>Leo</cp:lastModifiedBy>
  <cp:revision>4806</cp:revision>
  <dcterms:created xsi:type="dcterms:W3CDTF">1999-02-11T09:02:09Z</dcterms:created>
  <dcterms:modified xsi:type="dcterms:W3CDTF">2021-06-16T08:49:39Z</dcterms:modified>
</cp:coreProperties>
</file>